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3" r:id="rId4"/>
    <p:sldMasterId id="2147483648" r:id="rId5"/>
  </p:sldMasterIdLst>
  <p:notesMasterIdLst>
    <p:notesMasterId r:id="rId29"/>
  </p:notesMasterIdLst>
  <p:handoutMasterIdLst>
    <p:handoutMasterId r:id="rId30"/>
  </p:handoutMasterIdLst>
  <p:sldIdLst>
    <p:sldId id="299" r:id="rId6"/>
    <p:sldId id="417" r:id="rId7"/>
    <p:sldId id="418" r:id="rId8"/>
    <p:sldId id="420" r:id="rId9"/>
    <p:sldId id="419" r:id="rId10"/>
    <p:sldId id="421" r:id="rId11"/>
    <p:sldId id="422" r:id="rId12"/>
    <p:sldId id="423" r:id="rId13"/>
    <p:sldId id="424" r:id="rId14"/>
    <p:sldId id="427" r:id="rId15"/>
    <p:sldId id="428" r:id="rId16"/>
    <p:sldId id="429" r:id="rId17"/>
    <p:sldId id="431" r:id="rId18"/>
    <p:sldId id="436" r:id="rId19"/>
    <p:sldId id="430" r:id="rId20"/>
    <p:sldId id="434" r:id="rId21"/>
    <p:sldId id="425" r:id="rId22"/>
    <p:sldId id="432" r:id="rId23"/>
    <p:sldId id="433" r:id="rId24"/>
    <p:sldId id="435" r:id="rId25"/>
    <p:sldId id="437" r:id="rId26"/>
    <p:sldId id="263" r:id="rId27"/>
    <p:sldId id="324"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 Sansone" initials="PS" lastIdx="1" clrIdx="0">
    <p:extLst>
      <p:ext uri="{19B8F6BF-5375-455C-9EA6-DF929625EA0E}">
        <p15:presenceInfo xmlns:p15="http://schemas.microsoft.com/office/powerpoint/2012/main" userId="S-1-5-21-1078081533-1177238915-839522115-16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A420"/>
    <a:srgbClr val="D28C21"/>
    <a:srgbClr val="000000"/>
    <a:srgbClr val="717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9" autoAdjust="0"/>
    <p:restoredTop sz="88644" autoAdjust="0"/>
  </p:normalViewPr>
  <p:slideViewPr>
    <p:cSldViewPr snapToGrid="0" showGuides="1">
      <p:cViewPr varScale="1">
        <p:scale>
          <a:sx n="78" d="100"/>
          <a:sy n="78" d="100"/>
        </p:scale>
        <p:origin x="1214" y="53"/>
      </p:cViewPr>
      <p:guideLst>
        <p:guide orient="horz" pos="2160"/>
        <p:guide pos="2880"/>
      </p:guideLst>
    </p:cSldViewPr>
  </p:slideViewPr>
  <p:outlineViewPr>
    <p:cViewPr>
      <p:scale>
        <a:sx n="33" d="100"/>
        <a:sy n="33" d="100"/>
      </p:scale>
      <p:origin x="0" y="-11304"/>
    </p:cViewPr>
  </p:outlineViewPr>
  <p:notesTextViewPr>
    <p:cViewPr>
      <p:scale>
        <a:sx n="100" d="100"/>
        <a:sy n="100" d="100"/>
      </p:scale>
      <p:origin x="0" y="0"/>
    </p:cViewPr>
  </p:notesTextViewPr>
  <p:sorterViewPr>
    <p:cViewPr varScale="1">
      <p:scale>
        <a:sx n="1" d="1"/>
        <a:sy n="1" d="1"/>
      </p:scale>
      <p:origin x="0" y="-313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8813FD64-285A-4BD1-A3B7-B28A3EE369D5}" type="datetimeFigureOut">
              <a:rPr lang="en-US" smtClean="0"/>
              <a:t>11/6/2018</a:t>
            </a:fld>
            <a:endParaRPr lang="en-US" dirty="0"/>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4AD1C5E-B495-4A0C-A808-EAEDC360FE4E}" type="slidenum">
              <a:rPr lang="en-US" smtClean="0"/>
              <a:t>‹#›</a:t>
            </a:fld>
            <a:endParaRPr lang="en-US" dirty="0"/>
          </a:p>
        </p:txBody>
      </p:sp>
    </p:spTree>
    <p:extLst>
      <p:ext uri="{BB962C8B-B14F-4D97-AF65-F5344CB8AC3E}">
        <p14:creationId xmlns:p14="http://schemas.microsoft.com/office/powerpoint/2010/main" val="37414110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828" cy="466012"/>
          </a:xfrm>
          <a:prstGeom prst="rect">
            <a:avLst/>
          </a:prstGeom>
        </p:spPr>
        <p:txBody>
          <a:bodyPr vert="horz" lIns="92205" tIns="46103" rIns="92205" bIns="46103" rtlCol="0"/>
          <a:lstStyle>
            <a:lvl1pPr algn="l">
              <a:defRPr sz="1200"/>
            </a:lvl1pPr>
          </a:lstStyle>
          <a:p>
            <a:endParaRPr lang="en-US" dirty="0"/>
          </a:p>
        </p:txBody>
      </p:sp>
      <p:sp>
        <p:nvSpPr>
          <p:cNvPr id="3" name="Date Placeholder 2"/>
          <p:cNvSpPr>
            <a:spLocks noGrp="1"/>
          </p:cNvSpPr>
          <p:nvPr>
            <p:ph type="dt" idx="1"/>
          </p:nvPr>
        </p:nvSpPr>
        <p:spPr>
          <a:xfrm>
            <a:off x="3977657" y="0"/>
            <a:ext cx="3043828" cy="466012"/>
          </a:xfrm>
          <a:prstGeom prst="rect">
            <a:avLst/>
          </a:prstGeom>
        </p:spPr>
        <p:txBody>
          <a:bodyPr vert="horz" lIns="92205" tIns="46103" rIns="92205" bIns="46103" rtlCol="0"/>
          <a:lstStyle>
            <a:lvl1pPr algn="r">
              <a:defRPr sz="1200"/>
            </a:lvl1pPr>
          </a:lstStyle>
          <a:p>
            <a:fld id="{9F53B38A-F016-4AC4-B1AB-7CA529FCD443}" type="datetimeFigureOut">
              <a:rPr lang="en-US" smtClean="0"/>
              <a:t>11/6/2018</a:t>
            </a:fld>
            <a:endParaRPr lang="en-US" dirty="0"/>
          </a:p>
        </p:txBody>
      </p:sp>
      <p:sp>
        <p:nvSpPr>
          <p:cNvPr id="4" name="Slide Image Placeholder 3"/>
          <p:cNvSpPr>
            <a:spLocks noGrp="1" noRot="1" noChangeAspect="1"/>
          </p:cNvSpPr>
          <p:nvPr>
            <p:ph type="sldImg" idx="2"/>
          </p:nvPr>
        </p:nvSpPr>
        <p:spPr>
          <a:xfrm>
            <a:off x="1185863" y="698500"/>
            <a:ext cx="4652962" cy="3490913"/>
          </a:xfrm>
          <a:prstGeom prst="rect">
            <a:avLst/>
          </a:prstGeom>
          <a:noFill/>
          <a:ln w="12700">
            <a:solidFill>
              <a:prstClr val="black"/>
            </a:solidFill>
          </a:ln>
        </p:spPr>
        <p:txBody>
          <a:bodyPr vert="horz" lIns="92205" tIns="46103" rIns="92205" bIns="46103" rtlCol="0" anchor="ctr"/>
          <a:lstStyle/>
          <a:p>
            <a:endParaRPr lang="en-US" dirty="0"/>
          </a:p>
        </p:txBody>
      </p:sp>
      <p:sp>
        <p:nvSpPr>
          <p:cNvPr id="5" name="Notes Placeholder 4"/>
          <p:cNvSpPr>
            <a:spLocks noGrp="1"/>
          </p:cNvSpPr>
          <p:nvPr>
            <p:ph type="body" sz="quarter" idx="3"/>
          </p:nvPr>
        </p:nvSpPr>
        <p:spPr>
          <a:xfrm>
            <a:off x="702796" y="4421546"/>
            <a:ext cx="5617510" cy="4189333"/>
          </a:xfrm>
          <a:prstGeom prst="rect">
            <a:avLst/>
          </a:prstGeom>
        </p:spPr>
        <p:txBody>
          <a:bodyPr vert="horz" lIns="92205" tIns="46103" rIns="92205" bIns="4610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1500"/>
            <a:ext cx="3043828" cy="466011"/>
          </a:xfrm>
          <a:prstGeom prst="rect">
            <a:avLst/>
          </a:prstGeom>
        </p:spPr>
        <p:txBody>
          <a:bodyPr vert="horz" lIns="92205" tIns="46103" rIns="92205" bIns="4610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7657" y="8841500"/>
            <a:ext cx="3043828" cy="466011"/>
          </a:xfrm>
          <a:prstGeom prst="rect">
            <a:avLst/>
          </a:prstGeom>
        </p:spPr>
        <p:txBody>
          <a:bodyPr vert="horz" lIns="92205" tIns="46103" rIns="92205" bIns="46103" rtlCol="0" anchor="b"/>
          <a:lstStyle>
            <a:lvl1pPr algn="r">
              <a:defRPr sz="1200"/>
            </a:lvl1pPr>
          </a:lstStyle>
          <a:p>
            <a:fld id="{FFCE9096-0259-41C5-9D5E-D0A0BA636AB8}" type="slidenum">
              <a:rPr lang="en-US" smtClean="0"/>
              <a:t>‹#›</a:t>
            </a:fld>
            <a:endParaRPr lang="en-US" dirty="0"/>
          </a:p>
        </p:txBody>
      </p:sp>
    </p:spTree>
    <p:extLst>
      <p:ext uri="{BB962C8B-B14F-4D97-AF65-F5344CB8AC3E}">
        <p14:creationId xmlns:p14="http://schemas.microsoft.com/office/powerpoint/2010/main" val="421025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E9096-0259-41C5-9D5E-D0A0BA636AB8}" type="slidenum">
              <a:rPr lang="en-US" smtClean="0"/>
              <a:t>1</a:t>
            </a:fld>
            <a:endParaRPr lang="en-US" dirty="0"/>
          </a:p>
        </p:txBody>
      </p:sp>
    </p:spTree>
    <p:extLst>
      <p:ext uri="{BB962C8B-B14F-4D97-AF65-F5344CB8AC3E}">
        <p14:creationId xmlns:p14="http://schemas.microsoft.com/office/powerpoint/2010/main" val="803594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FOCUS AREA 5: Capital Projects</a:t>
            </a:r>
          </a:p>
          <a:p>
            <a:r>
              <a:rPr lang="en-US" dirty="0" smtClean="0"/>
              <a:t>Anticipate and plan for capital improvements and ensure the Commissioners meet their statutory obligation to provide appropriate facilities for government operations.</a:t>
            </a:r>
          </a:p>
          <a:p>
            <a:r>
              <a:rPr lang="en-US" b="1" dirty="0" smtClean="0"/>
              <a:t>FOCUS AREA 6: Roads &amp; Bridges</a:t>
            </a:r>
          </a:p>
          <a:p>
            <a:r>
              <a:rPr lang="en-US" dirty="0" smtClean="0"/>
              <a:t>Perform strategic transportation planning, utilizing resources at the local, regional, state, and federal level to prioritize road and bridge projects as well as seek sources of revenue to fund infrastructure projects to support growth and maintain existing systems.</a:t>
            </a:r>
            <a:endParaRPr lang="en-US" dirty="0"/>
          </a:p>
        </p:txBody>
      </p:sp>
      <p:sp>
        <p:nvSpPr>
          <p:cNvPr id="4" name="Slide Number Placeholder 3"/>
          <p:cNvSpPr>
            <a:spLocks noGrp="1"/>
          </p:cNvSpPr>
          <p:nvPr>
            <p:ph type="sldNum" sz="quarter" idx="10"/>
          </p:nvPr>
        </p:nvSpPr>
        <p:spPr/>
        <p:txBody>
          <a:bodyPr/>
          <a:lstStyle/>
          <a:p>
            <a:fld id="{FFCE9096-0259-41C5-9D5E-D0A0BA636AB8}" type="slidenum">
              <a:rPr lang="en-US" smtClean="0"/>
              <a:t>2</a:t>
            </a:fld>
            <a:endParaRPr lang="en-US" dirty="0"/>
          </a:p>
        </p:txBody>
      </p:sp>
    </p:spTree>
    <p:extLst>
      <p:ext uri="{BB962C8B-B14F-4D97-AF65-F5344CB8AC3E}">
        <p14:creationId xmlns:p14="http://schemas.microsoft.com/office/powerpoint/2010/main" val="253886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FFCE9096-0259-41C5-9D5E-D0A0BA636AB8}" type="slidenum">
              <a:rPr lang="en-US" smtClean="0"/>
              <a:t>12</a:t>
            </a:fld>
            <a:endParaRPr lang="en-US" dirty="0"/>
          </a:p>
        </p:txBody>
      </p:sp>
    </p:spTree>
    <p:extLst>
      <p:ext uri="{BB962C8B-B14F-4D97-AF65-F5344CB8AC3E}">
        <p14:creationId xmlns:p14="http://schemas.microsoft.com/office/powerpoint/2010/main" val="232775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multi-year capital plan helps manage resources by scheduling expenditures over a number of years and creating a plan to meet those expenditures</a:t>
            </a:r>
          </a:p>
          <a:p>
            <a:r>
              <a:rPr lang="en-US" sz="1200" b="0" i="0" u="none" strike="noStrike" kern="1200" baseline="0" dirty="0" smtClean="0">
                <a:solidFill>
                  <a:schemeClr val="tx1"/>
                </a:solidFill>
                <a:latin typeface="+mn-lt"/>
                <a:ea typeface="+mn-ea"/>
                <a:cs typeface="+mn-cs"/>
              </a:rPr>
              <a:t>Rating agencies and other municipal market analysts often look at the following indicators when evaluating municipal debt. </a:t>
            </a:r>
            <a:endParaRPr lang="en-US" dirty="0"/>
          </a:p>
        </p:txBody>
      </p:sp>
      <p:sp>
        <p:nvSpPr>
          <p:cNvPr id="4" name="Slide Number Placeholder 3"/>
          <p:cNvSpPr>
            <a:spLocks noGrp="1"/>
          </p:cNvSpPr>
          <p:nvPr>
            <p:ph type="sldNum" sz="quarter" idx="10"/>
          </p:nvPr>
        </p:nvSpPr>
        <p:spPr/>
        <p:txBody>
          <a:bodyPr/>
          <a:lstStyle/>
          <a:p>
            <a:fld id="{FFCE9096-0259-41C5-9D5E-D0A0BA636AB8}" type="slidenum">
              <a:rPr lang="en-US" smtClean="0"/>
              <a:t>15</a:t>
            </a:fld>
            <a:endParaRPr lang="en-US" dirty="0"/>
          </a:p>
        </p:txBody>
      </p:sp>
    </p:spTree>
    <p:extLst>
      <p:ext uri="{BB962C8B-B14F-4D97-AF65-F5344CB8AC3E}">
        <p14:creationId xmlns:p14="http://schemas.microsoft.com/office/powerpoint/2010/main" val="1219797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CE9096-0259-41C5-9D5E-D0A0BA636AB8}" type="slidenum">
              <a:rPr lang="en-US" smtClean="0"/>
              <a:t>22</a:t>
            </a:fld>
            <a:endParaRPr lang="en-US" dirty="0"/>
          </a:p>
        </p:txBody>
      </p:sp>
    </p:spTree>
    <p:extLst>
      <p:ext uri="{BB962C8B-B14F-4D97-AF65-F5344CB8AC3E}">
        <p14:creationId xmlns:p14="http://schemas.microsoft.com/office/powerpoint/2010/main" val="1095208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xfrm>
            <a:off x="1185863" y="698500"/>
            <a:ext cx="4652962" cy="3490913"/>
          </a:xfrm>
          <a:ln/>
        </p:spPr>
      </p:sp>
      <p:sp>
        <p:nvSpPr>
          <p:cNvPr id="122883" name="Notes Placeholder 2"/>
          <p:cNvSpPr>
            <a:spLocks noGrp="1"/>
          </p:cNvSpPr>
          <p:nvPr>
            <p:ph type="body" idx="1"/>
          </p:nvPr>
        </p:nvSpPr>
        <p:spPr>
          <a:noFill/>
          <a:ln w="9525"/>
        </p:spPr>
        <p:txBody>
          <a:bodyPr/>
          <a:lstStyle/>
          <a:p>
            <a:endParaRPr lang="en-US" dirty="0" smtClean="0"/>
          </a:p>
        </p:txBody>
      </p:sp>
    </p:spTree>
    <p:extLst>
      <p:ext uri="{BB962C8B-B14F-4D97-AF65-F5344CB8AC3E}">
        <p14:creationId xmlns:p14="http://schemas.microsoft.com/office/powerpoint/2010/main" val="1925821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Title 9"/>
          <p:cNvSpPr>
            <a:spLocks noGrp="1"/>
          </p:cNvSpPr>
          <p:nvPr>
            <p:ph type="ctrTitle"/>
          </p:nvPr>
        </p:nvSpPr>
        <p:spPr>
          <a:xfrm>
            <a:off x="685800" y="1630045"/>
            <a:ext cx="7772400" cy="1470025"/>
          </a:xfrm>
          <a:prstGeom prst="rect">
            <a:avLst/>
          </a:prstGeom>
        </p:spPr>
        <p:txBody>
          <a:bodyPr/>
          <a:lstStyle>
            <a:lvl1pPr>
              <a:defRPr sz="4000">
                <a:solidFill>
                  <a:srgbClr val="717175"/>
                </a:solidFill>
                <a:latin typeface="Georgia"/>
                <a:cs typeface="Georgia"/>
              </a:defRPr>
            </a:lvl1pPr>
          </a:lstStyle>
          <a:p>
            <a:pPr algn="ctr"/>
            <a:endParaRPr lang="en-US" dirty="0"/>
          </a:p>
        </p:txBody>
      </p:sp>
      <p:sp>
        <p:nvSpPr>
          <p:cNvPr id="8" name="Subtitle 11"/>
          <p:cNvSpPr>
            <a:spLocks noGrp="1"/>
          </p:cNvSpPr>
          <p:nvPr>
            <p:ph type="subTitle" idx="1"/>
          </p:nvPr>
        </p:nvSpPr>
        <p:spPr>
          <a:xfrm>
            <a:off x="1371600" y="3385820"/>
            <a:ext cx="6400800" cy="1752600"/>
          </a:xfrm>
          <a:prstGeom prst="rect">
            <a:avLst/>
          </a:prstGeom>
        </p:spPr>
        <p:txBody>
          <a:bodyPr/>
          <a:lstStyle>
            <a:lvl1pPr marL="0" indent="0" algn="ctr">
              <a:buNone/>
              <a:defRPr>
                <a:solidFill>
                  <a:srgbClr val="717175"/>
                </a:solidFill>
                <a:latin typeface="Georgia"/>
                <a:cs typeface="Georgia"/>
              </a:defRPr>
            </a:lvl1pPr>
          </a:lstStyle>
          <a:p>
            <a:endParaRPr lang="en-US" dirty="0"/>
          </a:p>
        </p:txBody>
      </p:sp>
    </p:spTree>
    <p:extLst>
      <p:ext uri="{BB962C8B-B14F-4D97-AF65-F5344CB8AC3E}">
        <p14:creationId xmlns:p14="http://schemas.microsoft.com/office/powerpoint/2010/main" val="2836850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a:prstGeom prst="rect">
            <a:avLst/>
          </a:prstGeom>
        </p:spPr>
        <p:txBody>
          <a:bodyPr/>
          <a:lstStyle>
            <a:lvl1pPr>
              <a:defRPr/>
            </a:lvl1pPr>
          </a:lstStyle>
          <a:p>
            <a:endParaRPr lang="en-US" altLang="en-US" dirty="0"/>
          </a:p>
        </p:txBody>
      </p:sp>
      <p:sp>
        <p:nvSpPr>
          <p:cNvPr id="8" name="Footer Placeholder 7"/>
          <p:cNvSpPr>
            <a:spLocks noGrp="1"/>
          </p:cNvSpPr>
          <p:nvPr>
            <p:ph type="ftr" sz="quarter" idx="11"/>
          </p:nvPr>
        </p:nvSpPr>
        <p:spPr/>
        <p:txBody>
          <a:bodyPr/>
          <a:lstStyle>
            <a:lvl1pPr>
              <a:defRPr/>
            </a:lvl1pPr>
          </a:lstStyle>
          <a:p>
            <a:endParaRPr lang="en-US" altLang="en-US" dirty="0"/>
          </a:p>
        </p:txBody>
      </p:sp>
      <p:sp>
        <p:nvSpPr>
          <p:cNvPr id="9" name="Slide Number Placeholder 8"/>
          <p:cNvSpPr>
            <a:spLocks noGrp="1"/>
          </p:cNvSpPr>
          <p:nvPr>
            <p:ph type="sldNum" sz="quarter" idx="12"/>
          </p:nvPr>
        </p:nvSpPr>
        <p:spPr/>
        <p:txBody>
          <a:bodyPr/>
          <a:lstStyle>
            <a:lvl1pPr>
              <a:defRPr/>
            </a:lvl1pPr>
          </a:lstStyle>
          <a:p>
            <a:fld id="{B45F7503-5473-4550-8196-5DA9A8428827}" type="slidenum">
              <a:rPr lang="en-US" altLang="en-US"/>
              <a:pPr/>
              <a:t>‹#›</a:t>
            </a:fld>
            <a:endParaRPr lang="en-US" altLang="en-US" dirty="0"/>
          </a:p>
        </p:txBody>
      </p:sp>
    </p:spTree>
    <p:extLst>
      <p:ext uri="{BB962C8B-B14F-4D97-AF65-F5344CB8AC3E}">
        <p14:creationId xmlns:p14="http://schemas.microsoft.com/office/powerpoint/2010/main" val="1753402870"/>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Slide Number Placeholder 5"/>
          <p:cNvSpPr>
            <a:spLocks noGrp="1"/>
          </p:cNvSpPr>
          <p:nvPr>
            <p:ph type="sldNum" sz="quarter" idx="4"/>
          </p:nvPr>
        </p:nvSpPr>
        <p:spPr>
          <a:xfrm>
            <a:off x="7001329" y="6447520"/>
            <a:ext cx="2133600" cy="365125"/>
          </a:xfrm>
          <a:prstGeom prst="rect">
            <a:avLst/>
          </a:prstGeom>
        </p:spPr>
        <p:txBody>
          <a:bodyPr/>
          <a:lstStyle>
            <a:lvl1pPr>
              <a:defRPr lang="en-US" smtClean="0"/>
            </a:lvl1pPr>
          </a:lstStyle>
          <a:p>
            <a:pPr algn="r"/>
            <a:fld id="{D4FC203C-87A0-D84D-8738-00E21E579C86}" type="slidenum">
              <a:rPr lang="en-US" smtClean="0"/>
              <a:pPr algn="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4"/>
          </p:nvPr>
        </p:nvSpPr>
        <p:spPr>
          <a:xfrm>
            <a:off x="7001329" y="6447520"/>
            <a:ext cx="2133600" cy="365125"/>
          </a:xfrm>
          <a:prstGeom prst="rect">
            <a:avLst/>
          </a:prstGeom>
        </p:spPr>
        <p:txBody>
          <a:bodyPr/>
          <a:lstStyle>
            <a:lvl1pPr>
              <a:defRPr lang="en-US" smtClean="0"/>
            </a:lvl1pPr>
          </a:lstStyle>
          <a:p>
            <a:pPr algn="r"/>
            <a:fld id="{D4FC203C-87A0-D84D-8738-00E21E579C86}" type="slidenum">
              <a:rPr lang="en-US" smtClean="0"/>
              <a:pPr algn="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001329" y="6447520"/>
            <a:ext cx="2133600" cy="365125"/>
          </a:xfrm>
          <a:prstGeom prst="rect">
            <a:avLst/>
          </a:prstGeom>
        </p:spPr>
        <p:txBody>
          <a:bodyPr/>
          <a:lstStyle>
            <a:lvl1pPr>
              <a:defRPr lang="en-US" smtClean="0"/>
            </a:lvl1pPr>
          </a:lstStyle>
          <a:p>
            <a:pPr algn="r"/>
            <a:fld id="{D4FC203C-87A0-D84D-8738-00E21E579C86}" type="slidenum">
              <a:rPr lang="en-US" smtClean="0"/>
              <a:pPr algn="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4" name="Slide Number Placeholder 5"/>
          <p:cNvSpPr>
            <a:spLocks noGrp="1"/>
          </p:cNvSpPr>
          <p:nvPr>
            <p:ph type="sldNum" sz="quarter" idx="4"/>
          </p:nvPr>
        </p:nvSpPr>
        <p:spPr>
          <a:xfrm>
            <a:off x="7001329" y="6447520"/>
            <a:ext cx="2133600" cy="365125"/>
          </a:xfrm>
          <a:prstGeom prst="rect">
            <a:avLst/>
          </a:prstGeom>
        </p:spPr>
        <p:txBody>
          <a:bodyPr/>
          <a:lstStyle>
            <a:lvl1pPr>
              <a:defRPr lang="en-US" smtClean="0"/>
            </a:lvl1pPr>
          </a:lstStyle>
          <a:p>
            <a:pPr algn="r"/>
            <a:fld id="{D4FC203C-87A0-D84D-8738-00E21E579C86}" type="slidenum">
              <a:rPr lang="en-US" smtClean="0"/>
              <a:pPr algn="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7001329" y="6447520"/>
            <a:ext cx="2133600" cy="365125"/>
          </a:xfrm>
          <a:prstGeom prst="rect">
            <a:avLst/>
          </a:prstGeom>
        </p:spPr>
        <p:txBody>
          <a:bodyPr/>
          <a:lstStyle>
            <a:lvl1pPr>
              <a:defRPr lang="en-US" smtClean="0"/>
            </a:lvl1pPr>
          </a:lstStyle>
          <a:p>
            <a:pPr algn="r"/>
            <a:fld id="{D4FC203C-87A0-D84D-8738-00E21E579C86}" type="slidenum">
              <a:rPr lang="en-US" smtClean="0"/>
              <a:pPr algn="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Subtitle 2"/>
          <p:cNvSpPr txBox="1">
            <a:spLocks/>
          </p:cNvSpPr>
          <p:nvPr userDrawn="1"/>
        </p:nvSpPr>
        <p:spPr>
          <a:xfrm>
            <a:off x="1371600" y="4728491"/>
            <a:ext cx="6400800" cy="1173754"/>
          </a:xfrm>
          <a:prstGeom prst="rect">
            <a:avLst/>
          </a:prstGeom>
        </p:spPr>
        <p:txBody>
          <a:bodyPr vert="horz" lIns="91440" tIns="45720" rIns="91440" bIns="45720" rtlCol="0">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chemeClr val="tx1">
                    <a:tint val="75000"/>
                  </a:schemeClr>
                </a:solidFill>
                <a:effectLst/>
                <a:uLnTx/>
                <a:uFillTx/>
                <a:latin typeface="Georgia"/>
                <a:ea typeface="+mn-ea"/>
                <a:cs typeface="Georgia"/>
              </a:rPr>
              <a:t>Click to edit Master subtitle style</a:t>
            </a:r>
            <a:endParaRPr kumimoji="0" lang="en-US" sz="3200" b="0" i="0" u="none" strike="noStrike" kern="1200" cap="none" spc="0" normalizeH="0" baseline="0" noProof="0" dirty="0">
              <a:ln>
                <a:noFill/>
              </a:ln>
              <a:solidFill>
                <a:schemeClr val="tx1">
                  <a:tint val="75000"/>
                </a:schemeClr>
              </a:solidFill>
              <a:effectLst/>
              <a:uLnTx/>
              <a:uFillTx/>
              <a:latin typeface="Georgia"/>
              <a:ea typeface="+mn-ea"/>
              <a:cs typeface="Georgi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Vertical Title and Text">
    <p:spTree>
      <p:nvGrpSpPr>
        <p:cNvPr id="1" name=""/>
        <p:cNvGrpSpPr/>
        <p:nvPr/>
      </p:nvGrpSpPr>
      <p:grpSpPr>
        <a:xfrm>
          <a:off x="0" y="0"/>
          <a:ext cx="0" cy="0"/>
          <a:chOff x="0" y="0"/>
          <a:chExt cx="0" cy="0"/>
        </a:xfrm>
      </p:grpSpPr>
      <p:sp>
        <p:nvSpPr>
          <p:cNvPr id="7" name="Title 9"/>
          <p:cNvSpPr>
            <a:spLocks noGrp="1"/>
          </p:cNvSpPr>
          <p:nvPr>
            <p:ph type="ctrTitle"/>
          </p:nvPr>
        </p:nvSpPr>
        <p:spPr>
          <a:xfrm>
            <a:off x="685800" y="1630045"/>
            <a:ext cx="7772400" cy="1470025"/>
          </a:xfrm>
          <a:prstGeom prst="rect">
            <a:avLst/>
          </a:prstGeom>
        </p:spPr>
        <p:txBody>
          <a:bodyPr/>
          <a:lstStyle>
            <a:lvl1pPr>
              <a:defRPr sz="4000">
                <a:solidFill>
                  <a:srgbClr val="717175"/>
                </a:solidFill>
                <a:latin typeface="Georgia"/>
                <a:cs typeface="Georgia"/>
              </a:defRPr>
            </a:lvl1pPr>
          </a:lstStyle>
          <a:p>
            <a:pPr algn="ctr"/>
            <a:endParaRPr lang="en-US" dirty="0"/>
          </a:p>
        </p:txBody>
      </p:sp>
      <p:sp>
        <p:nvSpPr>
          <p:cNvPr id="8" name="Subtitle 11"/>
          <p:cNvSpPr>
            <a:spLocks noGrp="1"/>
          </p:cNvSpPr>
          <p:nvPr>
            <p:ph type="subTitle" idx="1"/>
          </p:nvPr>
        </p:nvSpPr>
        <p:spPr>
          <a:xfrm>
            <a:off x="1371600" y="3385820"/>
            <a:ext cx="6400800" cy="1752600"/>
          </a:xfrm>
          <a:prstGeom prst="rect">
            <a:avLst/>
          </a:prstGeom>
        </p:spPr>
        <p:txBody>
          <a:bodyPr/>
          <a:lstStyle>
            <a:lvl1pPr marL="0" indent="0" algn="ctr">
              <a:buNone/>
              <a:defRPr>
                <a:solidFill>
                  <a:srgbClr val="717175"/>
                </a:solidFill>
                <a:latin typeface="Georgia"/>
                <a:cs typeface="Georgia"/>
              </a:defRPr>
            </a:lvl1pPr>
          </a:lstStyle>
          <a:p>
            <a:endParaRPr lang="en-US" dirty="0"/>
          </a:p>
        </p:txBody>
      </p:sp>
    </p:spTree>
    <p:extLst>
      <p:ext uri="{BB962C8B-B14F-4D97-AF65-F5344CB8AC3E}">
        <p14:creationId xmlns:p14="http://schemas.microsoft.com/office/powerpoint/2010/main" val="417965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dirty="0"/>
          </a:p>
        </p:txBody>
      </p:sp>
      <p:sp>
        <p:nvSpPr>
          <p:cNvPr id="3" name="Footer Placeholder 2"/>
          <p:cNvSpPr>
            <a:spLocks noGrp="1"/>
          </p:cNvSpPr>
          <p:nvPr>
            <p:ph type="ftr" sz="quarter" idx="11"/>
          </p:nvPr>
        </p:nvSpPr>
        <p:spPr/>
        <p:txBody>
          <a:bodyPr/>
          <a:lstStyle>
            <a:lvl1pPr>
              <a:defRPr/>
            </a:lvl1pPr>
          </a:lstStyle>
          <a:p>
            <a:endParaRPr lang="en-US" altLang="en-US" dirty="0"/>
          </a:p>
        </p:txBody>
      </p:sp>
      <p:sp>
        <p:nvSpPr>
          <p:cNvPr id="4" name="Slide Number Placeholder 3"/>
          <p:cNvSpPr>
            <a:spLocks noGrp="1"/>
          </p:cNvSpPr>
          <p:nvPr>
            <p:ph type="sldNum" sz="quarter" idx="12"/>
          </p:nvPr>
        </p:nvSpPr>
        <p:spPr/>
        <p:txBody>
          <a:bodyPr/>
          <a:lstStyle>
            <a:lvl1pPr>
              <a:defRPr/>
            </a:lvl1pPr>
          </a:lstStyle>
          <a:p>
            <a:fld id="{683543A7-BD88-4E65-8DA2-1112CA3822A8}" type="slidenum">
              <a:rPr lang="en-US" altLang="en-US"/>
              <a:pPr/>
              <a:t>‹#›</a:t>
            </a:fld>
            <a:endParaRPr lang="en-US" altLang="en-US" dirty="0"/>
          </a:p>
        </p:txBody>
      </p:sp>
    </p:spTree>
    <p:extLst>
      <p:ext uri="{BB962C8B-B14F-4D97-AF65-F5344CB8AC3E}">
        <p14:creationId xmlns:p14="http://schemas.microsoft.com/office/powerpoint/2010/main" val="886520327"/>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jpe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51313"/>
            <a:ext cx="9144000" cy="179220"/>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UMB_logo_with_131_tag.jpg"/>
          <p:cNvPicPr>
            <a:picLocks noChangeAspect="1"/>
          </p:cNvPicPr>
          <p:nvPr userDrawn="1"/>
        </p:nvPicPr>
        <p:blipFill>
          <a:blip r:embed="rId3"/>
          <a:srcRect l="-4533" t="-13670" r="-4533" b="-11124"/>
          <a:stretch>
            <a:fillRect/>
          </a:stretch>
        </p:blipFill>
        <p:spPr>
          <a:xfrm>
            <a:off x="372974" y="6126163"/>
            <a:ext cx="1979986" cy="677067"/>
          </a:xfrm>
          <a:prstGeom prst="rect">
            <a:avLst/>
          </a:prstGeom>
          <a:solidFill>
            <a:schemeClr val="bg1"/>
          </a:solidFill>
        </p:spPr>
      </p:pic>
    </p:spTree>
    <p:extLst>
      <p:ext uri="{BB962C8B-B14F-4D97-AF65-F5344CB8AC3E}">
        <p14:creationId xmlns:p14="http://schemas.microsoft.com/office/powerpoint/2010/main" val="3924411488"/>
      </p:ext>
    </p:extLst>
  </p:cSld>
  <p:clrMap bg1="lt1" tx1="dk1" bg2="lt2" tx2="dk2" accent1="accent1" accent2="accent2" accent3="accent3" accent4="accent4" accent5="accent5" accent6="accent6" hlink="hlink" folHlink="folHlink"/>
  <p:sldLayoutIdLst>
    <p:sldLayoutId id="2147483694" r:id="rId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551313"/>
            <a:ext cx="9144000" cy="179220"/>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descr="UMB_logo_with_131_tag.jpg"/>
          <p:cNvPicPr>
            <a:picLocks noChangeAspect="1"/>
          </p:cNvPicPr>
          <p:nvPr userDrawn="1"/>
        </p:nvPicPr>
        <p:blipFill>
          <a:blip r:embed="rId11"/>
          <a:srcRect l="-4533" t="-13670" r="-4533" b="-11124"/>
          <a:stretch>
            <a:fillRect/>
          </a:stretch>
        </p:blipFill>
        <p:spPr>
          <a:xfrm>
            <a:off x="372974" y="6126163"/>
            <a:ext cx="1979986" cy="677067"/>
          </a:xfrm>
          <a:prstGeom prst="rect">
            <a:avLst/>
          </a:prstGeom>
          <a:solidFill>
            <a:schemeClr val="bg1"/>
          </a:solidFill>
        </p:spPr>
      </p:pic>
      <p:sp>
        <p:nvSpPr>
          <p:cNvPr id="6" name="Rectangle 5"/>
          <p:cNvSpPr/>
          <p:nvPr userDrawn="1"/>
        </p:nvSpPr>
        <p:spPr>
          <a:xfrm>
            <a:off x="3272804" y="6525476"/>
            <a:ext cx="5450149" cy="230832"/>
          </a:xfrm>
          <a:prstGeom prst="rect">
            <a:avLst/>
          </a:prstGeom>
        </p:spPr>
        <p:txBody>
          <a:bodyPr wrap="square">
            <a:spAutoFit/>
          </a:bodyPr>
          <a:lstStyle/>
          <a:p>
            <a:pPr algn="r"/>
            <a:r>
              <a:rPr lang="en-US" sz="900" dirty="0" smtClean="0">
                <a:solidFill>
                  <a:schemeClr val="bg1"/>
                </a:solidFill>
                <a:latin typeface="Georgia"/>
                <a:cs typeface="Georgia"/>
              </a:rPr>
              <a:t>© 2018  H. J. Umbaugh and Associates, Certified Public Accountants, LLP. All rights reserved.</a:t>
            </a:r>
            <a:endParaRPr lang="en-US" sz="900" dirty="0">
              <a:solidFill>
                <a:schemeClr val="bg1"/>
              </a:solidFill>
              <a:latin typeface="Georgia"/>
              <a:cs typeface="Georgi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9" r:id="rId5"/>
    <p:sldLayoutId id="2147483682" r:id="rId6"/>
    <p:sldLayoutId id="2147483695" r:id="rId7"/>
    <p:sldLayoutId id="2147483696" r:id="rId8"/>
    <p:sldLayoutId id="2147483697" r:id="rId9"/>
  </p:sldLayoutIdLst>
  <p:hf hdr="0" ftr="0" dt="0"/>
  <p:txStyles>
    <p:titleStyle>
      <a:lvl1pPr algn="l" defTabSz="457200" rtl="0" eaLnBrk="1" latinLnBrk="0" hangingPunct="1">
        <a:spcBef>
          <a:spcPct val="0"/>
        </a:spcBef>
        <a:buNone/>
        <a:defRPr sz="4000" kern="1200">
          <a:solidFill>
            <a:srgbClr val="717175"/>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3200" kern="1200">
          <a:solidFill>
            <a:srgbClr val="717175"/>
          </a:solidFill>
          <a:latin typeface="Georgia"/>
          <a:ea typeface="+mn-ea"/>
          <a:cs typeface="Georgia"/>
        </a:defRPr>
      </a:lvl1pPr>
      <a:lvl2pPr marL="742950" indent="-285750" algn="l" defTabSz="457200" rtl="0" eaLnBrk="1" latinLnBrk="0" hangingPunct="1">
        <a:spcBef>
          <a:spcPct val="20000"/>
        </a:spcBef>
        <a:buFont typeface="Arial"/>
        <a:buChar char="–"/>
        <a:defRPr sz="2800" kern="1200">
          <a:solidFill>
            <a:srgbClr val="717175"/>
          </a:solidFill>
          <a:latin typeface="Georgia"/>
          <a:ea typeface="+mn-ea"/>
          <a:cs typeface="Georgia"/>
        </a:defRPr>
      </a:lvl2pPr>
      <a:lvl3pPr marL="1143000" indent="-228600" algn="l" defTabSz="457200" rtl="0" eaLnBrk="1" latinLnBrk="0" hangingPunct="1">
        <a:spcBef>
          <a:spcPct val="20000"/>
        </a:spcBef>
        <a:buFont typeface="Arial"/>
        <a:buChar char="•"/>
        <a:defRPr sz="2400" kern="1200">
          <a:solidFill>
            <a:srgbClr val="717175"/>
          </a:solidFill>
          <a:latin typeface="Georgia"/>
          <a:ea typeface="+mn-ea"/>
          <a:cs typeface="Georgia"/>
        </a:defRPr>
      </a:lvl3pPr>
      <a:lvl4pPr marL="1600200" indent="-228600" algn="l" defTabSz="457200" rtl="0" eaLnBrk="1" latinLnBrk="0" hangingPunct="1">
        <a:spcBef>
          <a:spcPct val="20000"/>
        </a:spcBef>
        <a:buFont typeface="Arial"/>
        <a:buChar char="–"/>
        <a:defRPr sz="2000" kern="1200">
          <a:solidFill>
            <a:srgbClr val="717175"/>
          </a:solidFill>
          <a:latin typeface="Georgia"/>
          <a:ea typeface="+mn-ea"/>
          <a:cs typeface="Georgia"/>
        </a:defRPr>
      </a:lvl4pPr>
      <a:lvl5pPr marL="2057400" indent="-228600" algn="l" defTabSz="457200" rtl="0" eaLnBrk="1" latinLnBrk="0" hangingPunct="1">
        <a:spcBef>
          <a:spcPct val="20000"/>
        </a:spcBef>
        <a:buFont typeface="Arial"/>
        <a:buChar char="»"/>
        <a:defRPr sz="2000" kern="1200">
          <a:solidFill>
            <a:srgbClr val="717175"/>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mailto:sansone@umbaugh.com"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hyperlink" Target="http://www.umbaugh.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766618" y="2429479"/>
            <a:ext cx="7772400" cy="2162618"/>
          </a:xfrm>
        </p:spPr>
        <p:txBody>
          <a:bodyPr/>
          <a:lstStyle/>
          <a:p>
            <a:pPr algn="ctr"/>
            <a:r>
              <a:rPr lang="en-US" sz="6000" dirty="0" smtClean="0">
                <a:solidFill>
                  <a:schemeClr val="tx1">
                    <a:lumMod val="50000"/>
                    <a:lumOff val="50000"/>
                  </a:schemeClr>
                </a:solidFill>
              </a:rPr>
              <a:t>Capital Improvement Plans</a:t>
            </a:r>
            <a:endParaRPr lang="en-US" dirty="0">
              <a:solidFill>
                <a:schemeClr val="tx1">
                  <a:lumMod val="50000"/>
                  <a:lumOff val="50000"/>
                </a:schemeClr>
              </a:solidFill>
            </a:endParaRPr>
          </a:p>
        </p:txBody>
      </p:sp>
      <p:sp>
        <p:nvSpPr>
          <p:cNvPr id="3" name="TextBox 2"/>
          <p:cNvSpPr txBox="1"/>
          <p:nvPr/>
        </p:nvSpPr>
        <p:spPr>
          <a:xfrm>
            <a:off x="1711163" y="4905219"/>
            <a:ext cx="5413661" cy="584775"/>
          </a:xfrm>
          <a:prstGeom prst="rect">
            <a:avLst/>
          </a:prstGeom>
          <a:noFill/>
        </p:spPr>
        <p:txBody>
          <a:bodyPr wrap="none" rtlCol="0">
            <a:spAutoFit/>
          </a:bodyPr>
          <a:lstStyle/>
          <a:p>
            <a:r>
              <a:rPr lang="en-US" sz="1600" dirty="0" smtClean="0">
                <a:solidFill>
                  <a:schemeClr val="bg1">
                    <a:lumMod val="50000"/>
                  </a:schemeClr>
                </a:solidFill>
                <a:latin typeface="Georgia" panose="02040502050405020303" pitchFamily="18" charset="0"/>
              </a:rPr>
              <a:t>Presented by:	Paige E. Sansone, CPA, Partner, Umbaugh</a:t>
            </a:r>
          </a:p>
          <a:p>
            <a:r>
              <a:rPr lang="en-US" sz="1600" dirty="0">
                <a:solidFill>
                  <a:schemeClr val="bg1">
                    <a:lumMod val="50000"/>
                  </a:schemeClr>
                </a:solidFill>
                <a:latin typeface="Georgia" panose="02040502050405020303" pitchFamily="18" charset="0"/>
              </a:rPr>
              <a:t>	</a:t>
            </a:r>
            <a:r>
              <a:rPr lang="en-US" sz="1600" dirty="0" smtClean="0">
                <a:solidFill>
                  <a:schemeClr val="bg1">
                    <a:lumMod val="50000"/>
                  </a:schemeClr>
                </a:solidFill>
                <a:latin typeface="Georgia" panose="02040502050405020303" pitchFamily="18" charset="0"/>
              </a:rPr>
              <a:t>		</a:t>
            </a:r>
            <a:endParaRPr lang="en-US" sz="1600" dirty="0">
              <a:solidFill>
                <a:schemeClr val="bg1">
                  <a:lumMod val="50000"/>
                </a:schemeClr>
              </a:solidFill>
              <a:latin typeface="Georgia" panose="020405020504050203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9005" y="216817"/>
            <a:ext cx="3542423" cy="1198519"/>
          </a:xfrm>
          <a:prstGeom prst="rect">
            <a:avLst/>
          </a:prstGeom>
        </p:spPr>
      </p:pic>
    </p:spTree>
    <p:extLst>
      <p:ext uri="{BB962C8B-B14F-4D97-AF65-F5344CB8AC3E}">
        <p14:creationId xmlns:p14="http://schemas.microsoft.com/office/powerpoint/2010/main" val="77747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Budgetary Impact</a:t>
            </a:r>
            <a:endParaRPr lang="en-US" dirty="0"/>
          </a:p>
        </p:txBody>
      </p:sp>
      <p:sp>
        <p:nvSpPr>
          <p:cNvPr id="3" name="Content Placeholder 2"/>
          <p:cNvSpPr>
            <a:spLocks noGrp="1"/>
          </p:cNvSpPr>
          <p:nvPr>
            <p:ph idx="1"/>
          </p:nvPr>
        </p:nvSpPr>
        <p:spPr>
          <a:xfrm>
            <a:off x="457200" y="1097782"/>
            <a:ext cx="8229600" cy="4991519"/>
          </a:xfrm>
        </p:spPr>
        <p:txBody>
          <a:bodyPr/>
          <a:lstStyle/>
          <a:p>
            <a:r>
              <a:rPr lang="en-US" dirty="0" smtClean="0"/>
              <a:t>Estimate impact on</a:t>
            </a:r>
          </a:p>
          <a:p>
            <a:pPr lvl="1"/>
            <a:r>
              <a:rPr lang="en-US" dirty="0" smtClean="0"/>
              <a:t>Cash reserves</a:t>
            </a:r>
          </a:p>
          <a:p>
            <a:pPr lvl="2"/>
            <a:r>
              <a:rPr lang="en-US" dirty="0" smtClean="0"/>
              <a:t>Impact on cash flow and fund balances</a:t>
            </a:r>
          </a:p>
          <a:p>
            <a:pPr lvl="1"/>
            <a:r>
              <a:rPr lang="en-US" dirty="0"/>
              <a:t>D</a:t>
            </a:r>
            <a:r>
              <a:rPr lang="en-US" dirty="0" smtClean="0"/>
              <a:t>ebt service</a:t>
            </a:r>
          </a:p>
          <a:p>
            <a:pPr lvl="2"/>
            <a:r>
              <a:rPr lang="en-US" dirty="0" smtClean="0"/>
              <a:t>Debt capacity</a:t>
            </a:r>
          </a:p>
          <a:p>
            <a:pPr lvl="2"/>
            <a:r>
              <a:rPr lang="en-US" dirty="0" smtClean="0"/>
              <a:t>Annual debt payments and funding source</a:t>
            </a:r>
          </a:p>
          <a:p>
            <a:pPr lvl="2"/>
            <a:r>
              <a:rPr lang="en-US" dirty="0" smtClean="0"/>
              <a:t>Re-issuance of debt as old debt is paid off</a:t>
            </a:r>
          </a:p>
          <a:p>
            <a:pPr lvl="1"/>
            <a:r>
              <a:rPr lang="en-US" dirty="0" smtClean="0"/>
              <a:t>Future operating expenditures</a:t>
            </a:r>
          </a:p>
          <a:p>
            <a:pPr lvl="2"/>
            <a:r>
              <a:rPr lang="en-US" dirty="0" smtClean="0"/>
              <a:t>Estimate costs necessary to utilize capital asset</a:t>
            </a:r>
          </a:p>
          <a:p>
            <a:pPr lvl="3"/>
            <a:r>
              <a:rPr lang="en-US" dirty="0" smtClean="0"/>
              <a:t>Initial costs (furnishings and computers)</a:t>
            </a:r>
            <a:endParaRPr lang="en-US" dirty="0"/>
          </a:p>
          <a:p>
            <a:pPr lvl="3"/>
            <a:r>
              <a:rPr lang="en-US" dirty="0" smtClean="0"/>
              <a:t>Ongoing costs (utilities and maintenance)  </a:t>
            </a:r>
          </a:p>
          <a:p>
            <a:endParaRPr lang="en-US"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10</a:t>
            </a:fld>
            <a:endParaRPr lang="en-US" dirty="0"/>
          </a:p>
        </p:txBody>
      </p:sp>
    </p:spTree>
    <p:extLst>
      <p:ext uri="{BB962C8B-B14F-4D97-AF65-F5344CB8AC3E}">
        <p14:creationId xmlns:p14="http://schemas.microsoft.com/office/powerpoint/2010/main" val="14855723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23144"/>
          </a:xfrm>
        </p:spPr>
        <p:txBody>
          <a:bodyPr/>
          <a:lstStyle/>
          <a:p>
            <a:r>
              <a:rPr lang="en-US" dirty="0" smtClean="0"/>
              <a:t>Assess Budgetary Impact (Cont’d)</a:t>
            </a:r>
            <a:endParaRPr lang="en-US" dirty="0"/>
          </a:p>
        </p:txBody>
      </p:sp>
      <p:sp>
        <p:nvSpPr>
          <p:cNvPr id="3" name="Content Placeholder 2"/>
          <p:cNvSpPr>
            <a:spLocks noGrp="1"/>
          </p:cNvSpPr>
          <p:nvPr>
            <p:ph idx="1"/>
          </p:nvPr>
        </p:nvSpPr>
        <p:spPr>
          <a:xfrm>
            <a:off x="457200" y="1097782"/>
            <a:ext cx="7671916" cy="4991519"/>
          </a:xfrm>
        </p:spPr>
        <p:txBody>
          <a:bodyPr/>
          <a:lstStyle/>
          <a:p>
            <a:r>
              <a:rPr lang="en-US" dirty="0" smtClean="0"/>
              <a:t>Estimate Impact on</a:t>
            </a:r>
          </a:p>
          <a:p>
            <a:pPr lvl="1"/>
            <a:r>
              <a:rPr lang="en-US" dirty="0" smtClean="0"/>
              <a:t>Revenues</a:t>
            </a:r>
          </a:p>
          <a:p>
            <a:pPr lvl="2"/>
            <a:r>
              <a:rPr lang="en-US" dirty="0" smtClean="0"/>
              <a:t>Estimate increased fees or user charges if capital is to be funded with revenues</a:t>
            </a:r>
          </a:p>
          <a:p>
            <a:pPr lvl="1"/>
            <a:r>
              <a:rPr lang="en-US" dirty="0" smtClean="0"/>
              <a:t>Savings</a:t>
            </a:r>
          </a:p>
          <a:p>
            <a:pPr lvl="2"/>
            <a:r>
              <a:rPr lang="en-US" dirty="0" smtClean="0"/>
              <a:t>Estimate savings from improved efficiencies (ex: reduced maintenance and utility costs)</a:t>
            </a:r>
            <a:endParaRPr lang="en-US"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11</a:t>
            </a:fld>
            <a:endParaRPr lang="en-US" dirty="0"/>
          </a:p>
        </p:txBody>
      </p:sp>
    </p:spTree>
    <p:extLst>
      <p:ext uri="{BB962C8B-B14F-4D97-AF65-F5344CB8AC3E}">
        <p14:creationId xmlns:p14="http://schemas.microsoft.com/office/powerpoint/2010/main" val="156452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Capital Financing</a:t>
            </a:r>
            <a:endParaRPr lang="en-US" dirty="0"/>
          </a:p>
        </p:txBody>
      </p:sp>
      <p:sp>
        <p:nvSpPr>
          <p:cNvPr id="3" name="Content Placeholder 2"/>
          <p:cNvSpPr>
            <a:spLocks noGrp="1"/>
          </p:cNvSpPr>
          <p:nvPr>
            <p:ph idx="1"/>
          </p:nvPr>
        </p:nvSpPr>
        <p:spPr>
          <a:xfrm>
            <a:off x="457200" y="1296238"/>
            <a:ext cx="8229600" cy="4829926"/>
          </a:xfrm>
        </p:spPr>
        <p:txBody>
          <a:bodyPr/>
          <a:lstStyle/>
          <a:p>
            <a:r>
              <a:rPr lang="en-US" dirty="0" smtClean="0"/>
              <a:t>Identify resources</a:t>
            </a:r>
          </a:p>
          <a:p>
            <a:pPr lvl="1"/>
            <a:r>
              <a:rPr lang="en-US" dirty="0" smtClean="0"/>
              <a:t>Designated capital </a:t>
            </a:r>
            <a:r>
              <a:rPr lang="en-US" dirty="0" smtClean="0"/>
              <a:t>reserves</a:t>
            </a:r>
          </a:p>
          <a:p>
            <a:pPr lvl="2"/>
            <a:r>
              <a:rPr lang="en-US" dirty="0" smtClean="0"/>
              <a:t>Examples</a:t>
            </a:r>
            <a:r>
              <a:rPr lang="en-US" dirty="0" smtClean="0"/>
              <a:t>: </a:t>
            </a:r>
            <a:r>
              <a:rPr lang="en-US" dirty="0" smtClean="0"/>
              <a:t>cumulative funds, Rainy Day, Major Moves, LOIT Special </a:t>
            </a:r>
            <a:r>
              <a:rPr lang="en-US" dirty="0" smtClean="0"/>
              <a:t>Distribution</a:t>
            </a:r>
            <a:endParaRPr lang="en-US" dirty="0" smtClean="0"/>
          </a:p>
          <a:p>
            <a:pPr lvl="1"/>
            <a:r>
              <a:rPr lang="en-US" dirty="0" smtClean="0"/>
              <a:t>Debt </a:t>
            </a:r>
            <a:r>
              <a:rPr lang="en-US" dirty="0" smtClean="0"/>
              <a:t>financing</a:t>
            </a:r>
          </a:p>
          <a:p>
            <a:pPr lvl="2"/>
            <a:r>
              <a:rPr lang="en-US" dirty="0" smtClean="0"/>
              <a:t>Exa</a:t>
            </a:r>
            <a:r>
              <a:rPr lang="en-US" dirty="0" smtClean="0"/>
              <a:t>mples:</a:t>
            </a:r>
            <a:r>
              <a:rPr lang="en-US" dirty="0" smtClean="0"/>
              <a:t> </a:t>
            </a:r>
            <a:r>
              <a:rPr lang="en-US" dirty="0" smtClean="0"/>
              <a:t>general obligation bond, lease </a:t>
            </a:r>
            <a:r>
              <a:rPr lang="en-US" dirty="0" smtClean="0"/>
              <a:t>financing</a:t>
            </a:r>
            <a:endParaRPr lang="en-US" dirty="0" smtClean="0"/>
          </a:p>
          <a:p>
            <a:pPr lvl="1"/>
            <a:r>
              <a:rPr lang="en-US" dirty="0" smtClean="0"/>
              <a:t>Grants</a:t>
            </a:r>
          </a:p>
          <a:p>
            <a:pPr lvl="1"/>
            <a:r>
              <a:rPr lang="en-US" dirty="0" smtClean="0"/>
              <a:t>Private investment/donations</a:t>
            </a:r>
          </a:p>
          <a:p>
            <a:pPr lvl="1"/>
            <a:endParaRPr lang="en-US" dirty="0" smtClean="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12</a:t>
            </a:fld>
            <a:endParaRPr lang="en-US" dirty="0"/>
          </a:p>
        </p:txBody>
      </p:sp>
    </p:spTree>
    <p:extLst>
      <p:ext uri="{BB962C8B-B14F-4D97-AF65-F5344CB8AC3E}">
        <p14:creationId xmlns:p14="http://schemas.microsoft.com/office/powerpoint/2010/main" val="15375333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Adopting the Capital Plan</a:t>
            </a:r>
            <a:endParaRPr lang="en-US" dirty="0"/>
          </a:p>
        </p:txBody>
      </p:sp>
      <p:sp>
        <p:nvSpPr>
          <p:cNvPr id="3" name="Content Placeholder 2"/>
          <p:cNvSpPr>
            <a:spLocks noGrp="1"/>
          </p:cNvSpPr>
          <p:nvPr>
            <p:ph idx="1"/>
          </p:nvPr>
        </p:nvSpPr>
        <p:spPr/>
        <p:txBody>
          <a:bodyPr/>
          <a:lstStyle/>
          <a:p>
            <a:r>
              <a:rPr lang="en-US" dirty="0" smtClean="0"/>
              <a:t>Summary document describing the needs, priorities, costs, financing, and timing of projects</a:t>
            </a:r>
          </a:p>
          <a:p>
            <a:r>
              <a:rPr lang="en-US" dirty="0" smtClean="0"/>
              <a:t>Formal adoption of the plan</a:t>
            </a:r>
          </a:p>
          <a:p>
            <a:r>
              <a:rPr lang="en-US" dirty="0"/>
              <a:t>Incorporate plan into the budget process</a:t>
            </a:r>
          </a:p>
          <a:p>
            <a:r>
              <a:rPr lang="en-US" dirty="0" smtClean="0"/>
              <a:t>Update the plan annually</a:t>
            </a:r>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13</a:t>
            </a:fld>
            <a:endParaRPr lang="en-US" dirty="0"/>
          </a:p>
        </p:txBody>
      </p:sp>
    </p:spTree>
    <p:extLst>
      <p:ext uri="{BB962C8B-B14F-4D97-AF65-F5344CB8AC3E}">
        <p14:creationId xmlns:p14="http://schemas.microsoft.com/office/powerpoint/2010/main" val="2174385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Plan Results</a:t>
            </a:r>
            <a:endParaRPr lang="en-US" dirty="0"/>
          </a:p>
        </p:txBody>
      </p:sp>
      <p:sp>
        <p:nvSpPr>
          <p:cNvPr id="3" name="Content Placeholder 2"/>
          <p:cNvSpPr>
            <a:spLocks noGrp="1"/>
          </p:cNvSpPr>
          <p:nvPr>
            <p:ph idx="1"/>
          </p:nvPr>
        </p:nvSpPr>
        <p:spPr>
          <a:xfrm>
            <a:off x="349046" y="1170039"/>
            <a:ext cx="8229600" cy="4984954"/>
          </a:xfrm>
        </p:spPr>
        <p:txBody>
          <a:bodyPr/>
          <a:lstStyle/>
          <a:p>
            <a:r>
              <a:rPr lang="en-US" sz="2400" dirty="0" smtClean="0"/>
              <a:t>The plan is only as good as the results it produces</a:t>
            </a:r>
          </a:p>
          <a:p>
            <a:r>
              <a:rPr lang="en-US" sz="2400" dirty="0" smtClean="0"/>
              <a:t>Monitor to ensure that projects remain on schedule and within budget</a:t>
            </a:r>
          </a:p>
          <a:p>
            <a:r>
              <a:rPr lang="en-US" sz="2400" dirty="0" smtClean="0"/>
              <a:t>Evaluate asset performance</a:t>
            </a:r>
          </a:p>
          <a:p>
            <a:pPr lvl="1"/>
            <a:r>
              <a:rPr lang="en-US" sz="2000" dirty="0" smtClean="0"/>
              <a:t>Is the project producing the expected results?</a:t>
            </a:r>
          </a:p>
          <a:p>
            <a:pPr lvl="1"/>
            <a:r>
              <a:rPr lang="en-US" sz="2000" dirty="0" smtClean="0"/>
              <a:t>Have long-terms goals been met?</a:t>
            </a:r>
          </a:p>
          <a:p>
            <a:r>
              <a:rPr lang="en-US" sz="2400" dirty="0" smtClean="0"/>
              <a:t>Monitor external environment</a:t>
            </a:r>
          </a:p>
          <a:p>
            <a:pPr lvl="1"/>
            <a:r>
              <a:rPr lang="en-US" sz="2000" dirty="0" smtClean="0"/>
              <a:t>Changes in technology or equipment can make portions of the plan obsolete</a:t>
            </a:r>
          </a:p>
          <a:p>
            <a:pPr lvl="1"/>
            <a:r>
              <a:rPr lang="en-US" sz="2000" dirty="0" smtClean="0"/>
              <a:t>Changes in State and Federal funding may impact number and/or priority of projects</a:t>
            </a:r>
          </a:p>
          <a:p>
            <a:pPr lvl="1"/>
            <a:r>
              <a:rPr lang="en-US" sz="2000" dirty="0" smtClean="0"/>
              <a:t>Citizen input may signal a change in direction</a:t>
            </a:r>
            <a:endParaRPr lang="en-US" sz="20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14</a:t>
            </a:fld>
            <a:endParaRPr lang="en-US" dirty="0"/>
          </a:p>
        </p:txBody>
      </p:sp>
    </p:spTree>
    <p:extLst>
      <p:ext uri="{BB962C8B-B14F-4D97-AF65-F5344CB8AC3E}">
        <p14:creationId xmlns:p14="http://schemas.microsoft.com/office/powerpoint/2010/main" val="3507074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Multi-Year Capital Planning</a:t>
            </a:r>
            <a:endParaRPr lang="en-US" dirty="0"/>
          </a:p>
        </p:txBody>
      </p:sp>
      <p:sp>
        <p:nvSpPr>
          <p:cNvPr id="3" name="Content Placeholder 2"/>
          <p:cNvSpPr>
            <a:spLocks noGrp="1"/>
          </p:cNvSpPr>
          <p:nvPr>
            <p:ph idx="1"/>
          </p:nvPr>
        </p:nvSpPr>
        <p:spPr>
          <a:xfrm>
            <a:off x="457200" y="1710813"/>
            <a:ext cx="8229600" cy="4415350"/>
          </a:xfrm>
        </p:spPr>
        <p:txBody>
          <a:bodyPr/>
          <a:lstStyle/>
          <a:p>
            <a:r>
              <a:rPr lang="en-US" sz="2800" dirty="0" smtClean="0"/>
              <a:t>Helps to prioritize projects and develop a plan to finance those projects</a:t>
            </a:r>
          </a:p>
          <a:p>
            <a:r>
              <a:rPr lang="en-US" sz="2800" dirty="0" smtClean="0"/>
              <a:t>Efficient use and management of resources - helps </a:t>
            </a:r>
            <a:r>
              <a:rPr lang="en-US" sz="2800" dirty="0"/>
              <a:t>spread the costs of capital improvements over </a:t>
            </a:r>
            <a:r>
              <a:rPr lang="en-US" sz="2800" dirty="0" smtClean="0"/>
              <a:t>time</a:t>
            </a:r>
          </a:p>
          <a:p>
            <a:r>
              <a:rPr lang="en-US" sz="2800" dirty="0" smtClean="0"/>
              <a:t>Demonstrates strong management (particularly important to bond rating agencies)</a:t>
            </a:r>
            <a:endParaRPr lang="en-US" sz="2800" dirty="0"/>
          </a:p>
          <a:p>
            <a:endParaRPr lang="en-US" sz="28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15</a:t>
            </a:fld>
            <a:endParaRPr lang="en-US" dirty="0"/>
          </a:p>
        </p:txBody>
      </p:sp>
    </p:spTree>
    <p:extLst>
      <p:ext uri="{BB962C8B-B14F-4D97-AF65-F5344CB8AC3E}">
        <p14:creationId xmlns:p14="http://schemas.microsoft.com/office/powerpoint/2010/main" val="2661771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6648" y="2265483"/>
            <a:ext cx="8229600" cy="1143000"/>
          </a:xfrm>
        </p:spPr>
        <p:txBody>
          <a:bodyPr/>
          <a:lstStyle/>
          <a:p>
            <a:pPr algn="ctr"/>
            <a:r>
              <a:rPr lang="en-US" sz="5400" dirty="0" smtClean="0"/>
              <a:t>Sample Forms</a:t>
            </a:r>
            <a:endParaRPr lang="en-US" sz="54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16</a:t>
            </a:fld>
            <a:endParaRPr lang="en-US" dirty="0"/>
          </a:p>
        </p:txBody>
      </p:sp>
    </p:spTree>
    <p:extLst>
      <p:ext uri="{BB962C8B-B14F-4D97-AF65-F5344CB8AC3E}">
        <p14:creationId xmlns:p14="http://schemas.microsoft.com/office/powerpoint/2010/main" val="34717807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Vehicle Asset Inventory</a:t>
            </a:r>
            <a:endParaRPr lang="en-US"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17</a:t>
            </a:fld>
            <a:endParaRPr lang="en-US" dirty="0"/>
          </a:p>
        </p:txBody>
      </p:sp>
      <p:pic>
        <p:nvPicPr>
          <p:cNvPr id="5" name="Picture 4"/>
          <p:cNvPicPr>
            <a:picLocks noChangeAspect="1"/>
          </p:cNvPicPr>
          <p:nvPr/>
        </p:nvPicPr>
        <p:blipFill>
          <a:blip r:embed="rId2"/>
          <a:stretch>
            <a:fillRect/>
          </a:stretch>
        </p:blipFill>
        <p:spPr>
          <a:xfrm>
            <a:off x="457200" y="1209675"/>
            <a:ext cx="8438917" cy="4603750"/>
          </a:xfrm>
          <a:prstGeom prst="rect">
            <a:avLst/>
          </a:prstGeom>
        </p:spPr>
      </p:pic>
    </p:spTree>
    <p:extLst>
      <p:ext uri="{BB962C8B-B14F-4D97-AF65-F5344CB8AC3E}">
        <p14:creationId xmlns:p14="http://schemas.microsoft.com/office/powerpoint/2010/main" val="30886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Example – </a:t>
            </a:r>
            <a:br>
              <a:rPr lang="en-US" sz="3200" dirty="0" smtClean="0"/>
            </a:br>
            <a:r>
              <a:rPr lang="en-US" sz="3200" dirty="0" smtClean="0"/>
              <a:t>Vehicle Repairs/Maintenance Schedule</a:t>
            </a:r>
            <a:endParaRPr lang="en-US" sz="32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18</a:t>
            </a:fld>
            <a:endParaRPr lang="en-US" dirty="0"/>
          </a:p>
        </p:txBody>
      </p:sp>
      <p:pic>
        <p:nvPicPr>
          <p:cNvPr id="3" name="Picture 2"/>
          <p:cNvPicPr>
            <a:picLocks noChangeAspect="1"/>
          </p:cNvPicPr>
          <p:nvPr/>
        </p:nvPicPr>
        <p:blipFill>
          <a:blip r:embed="rId2"/>
          <a:stretch>
            <a:fillRect/>
          </a:stretch>
        </p:blipFill>
        <p:spPr>
          <a:xfrm>
            <a:off x="213826" y="1608881"/>
            <a:ext cx="8716347" cy="3647311"/>
          </a:xfrm>
          <a:prstGeom prst="rect">
            <a:avLst/>
          </a:prstGeom>
        </p:spPr>
      </p:pic>
    </p:spTree>
    <p:extLst>
      <p:ext uri="{BB962C8B-B14F-4D97-AF65-F5344CB8AC3E}">
        <p14:creationId xmlns:p14="http://schemas.microsoft.com/office/powerpoint/2010/main" val="332766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644" y="274638"/>
            <a:ext cx="2208714" cy="2098172"/>
          </a:xfrm>
        </p:spPr>
        <p:txBody>
          <a:bodyPr/>
          <a:lstStyle/>
          <a:p>
            <a:r>
              <a:rPr lang="en-US" sz="3200" dirty="0" smtClean="0"/>
              <a:t>Example: Capital Request</a:t>
            </a:r>
            <a:endParaRPr lang="en-US" sz="3200" dirty="0"/>
          </a:p>
        </p:txBody>
      </p:sp>
      <p:sp>
        <p:nvSpPr>
          <p:cNvPr id="3" name="Slide Number Placeholder 2"/>
          <p:cNvSpPr>
            <a:spLocks noGrp="1"/>
          </p:cNvSpPr>
          <p:nvPr>
            <p:ph type="sldNum" sz="quarter" idx="4"/>
          </p:nvPr>
        </p:nvSpPr>
        <p:spPr/>
        <p:txBody>
          <a:bodyPr/>
          <a:lstStyle/>
          <a:p>
            <a:pPr algn="r"/>
            <a:fld id="{D4FC203C-87A0-D84D-8738-00E21E579C86}" type="slidenum">
              <a:rPr lang="en-US" smtClean="0"/>
              <a:pPr algn="r"/>
              <a:t>19</a:t>
            </a:fld>
            <a:endParaRPr lang="en-US" dirty="0"/>
          </a:p>
        </p:txBody>
      </p:sp>
      <p:pic>
        <p:nvPicPr>
          <p:cNvPr id="5" name="Picture 4"/>
          <p:cNvPicPr>
            <a:picLocks noChangeAspect="1"/>
          </p:cNvPicPr>
          <p:nvPr/>
        </p:nvPicPr>
        <p:blipFill>
          <a:blip r:embed="rId2"/>
          <a:stretch>
            <a:fillRect/>
          </a:stretch>
        </p:blipFill>
        <p:spPr>
          <a:xfrm>
            <a:off x="2897030" y="81023"/>
            <a:ext cx="5879084" cy="6479611"/>
          </a:xfrm>
          <a:prstGeom prst="rect">
            <a:avLst/>
          </a:prstGeom>
        </p:spPr>
      </p:pic>
    </p:spTree>
    <p:extLst>
      <p:ext uri="{BB962C8B-B14F-4D97-AF65-F5344CB8AC3E}">
        <p14:creationId xmlns:p14="http://schemas.microsoft.com/office/powerpoint/2010/main" val="757716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County Commissioners – </a:t>
            </a:r>
            <a:br>
              <a:rPr lang="en-US" dirty="0" smtClean="0"/>
            </a:br>
            <a:r>
              <a:rPr lang="en-US" sz="3200" dirty="0" smtClean="0"/>
              <a:t>Roles in Connection with Capital Planning</a:t>
            </a:r>
            <a:endParaRPr lang="en-US" sz="3200" dirty="0"/>
          </a:p>
        </p:txBody>
      </p:sp>
      <p:sp>
        <p:nvSpPr>
          <p:cNvPr id="5" name="Content Placeholder 4"/>
          <p:cNvSpPr>
            <a:spLocks noGrp="1"/>
          </p:cNvSpPr>
          <p:nvPr>
            <p:ph idx="1"/>
          </p:nvPr>
        </p:nvSpPr>
        <p:spPr>
          <a:xfrm>
            <a:off x="316522" y="1909186"/>
            <a:ext cx="8229600" cy="3908809"/>
          </a:xfrm>
        </p:spPr>
        <p:txBody>
          <a:bodyPr/>
          <a:lstStyle/>
          <a:p>
            <a:r>
              <a:rPr lang="en-US" sz="2800" dirty="0"/>
              <a:t>Anticipate and plan for </a:t>
            </a:r>
            <a:r>
              <a:rPr lang="en-US" sz="2800" dirty="0" smtClean="0"/>
              <a:t>capital improvements</a:t>
            </a:r>
          </a:p>
          <a:p>
            <a:r>
              <a:rPr lang="en-US" sz="2800" dirty="0" smtClean="0"/>
              <a:t>Provide (maintain) </a:t>
            </a:r>
            <a:r>
              <a:rPr lang="en-US" sz="2800" dirty="0"/>
              <a:t>appropriate facilities for government </a:t>
            </a:r>
            <a:r>
              <a:rPr lang="en-US" sz="2800" dirty="0" smtClean="0"/>
              <a:t>operations</a:t>
            </a:r>
            <a:endParaRPr lang="en-US" sz="2800" dirty="0"/>
          </a:p>
          <a:p>
            <a:r>
              <a:rPr lang="en-US" sz="2800" dirty="0"/>
              <a:t>Perform strategic transportation </a:t>
            </a:r>
            <a:r>
              <a:rPr lang="en-US" sz="2800" dirty="0" smtClean="0"/>
              <a:t>planning for roads and bridges to </a:t>
            </a:r>
            <a:r>
              <a:rPr lang="en-US" sz="2800" dirty="0"/>
              <a:t>support growth and maintain existing </a:t>
            </a:r>
            <a:r>
              <a:rPr lang="en-US" sz="2800" dirty="0" smtClean="0"/>
              <a:t>systems</a:t>
            </a:r>
            <a:endParaRPr lang="en-US" sz="2800" dirty="0"/>
          </a:p>
          <a:p>
            <a:endParaRPr lang="en-US" sz="3600" dirty="0"/>
          </a:p>
        </p:txBody>
      </p:sp>
    </p:spTree>
    <p:extLst>
      <p:ext uri="{BB962C8B-B14F-4D97-AF65-F5344CB8AC3E}">
        <p14:creationId xmlns:p14="http://schemas.microsoft.com/office/powerpoint/2010/main" val="29412480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 Capital Plan</a:t>
            </a:r>
            <a:endParaRPr lang="en-US" dirty="0"/>
          </a:p>
        </p:txBody>
      </p:sp>
      <p:sp>
        <p:nvSpPr>
          <p:cNvPr id="3" name="Slide Number Placeholder 2"/>
          <p:cNvSpPr>
            <a:spLocks noGrp="1"/>
          </p:cNvSpPr>
          <p:nvPr>
            <p:ph type="sldNum" sz="quarter" idx="4"/>
          </p:nvPr>
        </p:nvSpPr>
        <p:spPr/>
        <p:txBody>
          <a:bodyPr/>
          <a:lstStyle/>
          <a:p>
            <a:pPr algn="r"/>
            <a:fld id="{D4FC203C-87A0-D84D-8738-00E21E579C86}" type="slidenum">
              <a:rPr lang="en-US" smtClean="0"/>
              <a:pPr algn="r"/>
              <a:t>20</a:t>
            </a:fld>
            <a:endParaRPr lang="en-US" dirty="0"/>
          </a:p>
        </p:txBody>
      </p:sp>
      <p:pic>
        <p:nvPicPr>
          <p:cNvPr id="5" name="Picture 4"/>
          <p:cNvPicPr>
            <a:picLocks noChangeAspect="1"/>
          </p:cNvPicPr>
          <p:nvPr/>
        </p:nvPicPr>
        <p:blipFill>
          <a:blip r:embed="rId2"/>
          <a:stretch>
            <a:fillRect/>
          </a:stretch>
        </p:blipFill>
        <p:spPr>
          <a:xfrm>
            <a:off x="207322" y="1067836"/>
            <a:ext cx="8753797" cy="5086779"/>
          </a:xfrm>
          <a:prstGeom prst="rect">
            <a:avLst/>
          </a:prstGeom>
        </p:spPr>
      </p:pic>
    </p:spTree>
    <p:extLst>
      <p:ext uri="{BB962C8B-B14F-4D97-AF65-F5344CB8AC3E}">
        <p14:creationId xmlns:p14="http://schemas.microsoft.com/office/powerpoint/2010/main" val="2385601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4" name="Content Placeholder 3"/>
          <p:cNvSpPr>
            <a:spLocks noGrp="1"/>
          </p:cNvSpPr>
          <p:nvPr>
            <p:ph idx="1"/>
          </p:nvPr>
        </p:nvSpPr>
        <p:spPr>
          <a:xfrm>
            <a:off x="457200" y="1417638"/>
            <a:ext cx="8229600" cy="4708525"/>
          </a:xfrm>
        </p:spPr>
        <p:txBody>
          <a:bodyPr/>
          <a:lstStyle/>
          <a:p>
            <a:r>
              <a:rPr lang="en-US" sz="2400" i="1" dirty="0" smtClean="0"/>
              <a:t>Government Finance Officers Association (</a:t>
            </a:r>
            <a:r>
              <a:rPr lang="en-US" sz="2400" i="1" dirty="0" smtClean="0"/>
              <a:t>GFOA)</a:t>
            </a:r>
          </a:p>
          <a:p>
            <a:pPr lvl="1"/>
            <a:r>
              <a:rPr lang="en-US" sz="2000" i="1" dirty="0" smtClean="0"/>
              <a:t>Multi-Year </a:t>
            </a:r>
            <a:r>
              <a:rPr lang="en-US" sz="2000" i="1" dirty="0" smtClean="0"/>
              <a:t>Capital </a:t>
            </a:r>
            <a:r>
              <a:rPr lang="en-US" sz="2000" i="1" dirty="0" smtClean="0"/>
              <a:t>Planning</a:t>
            </a:r>
          </a:p>
          <a:p>
            <a:pPr lvl="1"/>
            <a:r>
              <a:rPr lang="en-US" sz="2000" i="1" dirty="0" smtClean="0"/>
              <a:t>Capital </a:t>
            </a:r>
            <a:r>
              <a:rPr lang="en-US" sz="2000" i="1" dirty="0" smtClean="0"/>
              <a:t>Planning </a:t>
            </a:r>
            <a:r>
              <a:rPr lang="en-US" sz="2000" i="1" dirty="0" smtClean="0"/>
              <a:t>Policies</a:t>
            </a:r>
          </a:p>
          <a:p>
            <a:pPr lvl="1"/>
            <a:r>
              <a:rPr lang="en-US" sz="2000" i="1" dirty="0" smtClean="0"/>
              <a:t>Capital </a:t>
            </a:r>
            <a:r>
              <a:rPr lang="en-US" sz="2000" i="1" dirty="0" smtClean="0"/>
              <a:t>Project Monitoring and </a:t>
            </a:r>
            <a:r>
              <a:rPr lang="en-US" sz="2000" i="1" dirty="0" smtClean="0"/>
              <a:t>Reporting</a:t>
            </a:r>
          </a:p>
          <a:p>
            <a:pPr lvl="1"/>
            <a:r>
              <a:rPr lang="en-US" sz="2000" i="1" dirty="0" smtClean="0"/>
              <a:t>Capital </a:t>
            </a:r>
            <a:r>
              <a:rPr lang="en-US" sz="2000" i="1" dirty="0" smtClean="0"/>
              <a:t>Asset Management</a:t>
            </a:r>
          </a:p>
          <a:p>
            <a:r>
              <a:rPr lang="en-US" sz="2400" i="1" dirty="0" smtClean="0"/>
              <a:t>State of New York Division of Local Government and School Accountability - Local Government Management Guide: Multiyear Capital </a:t>
            </a:r>
            <a:r>
              <a:rPr lang="en-US" sz="2400" i="1" dirty="0" smtClean="0"/>
              <a:t>Planning</a:t>
            </a:r>
          </a:p>
          <a:p>
            <a:r>
              <a:rPr lang="en-US" sz="2400" i="1" dirty="0" smtClean="0"/>
              <a:t>How to Develop a Multi-Year Capital Plan, Cornell University Local Government Program</a:t>
            </a:r>
            <a:endParaRPr lang="en-US" sz="2400" i="1" dirty="0"/>
          </a:p>
        </p:txBody>
      </p:sp>
      <p:sp>
        <p:nvSpPr>
          <p:cNvPr id="3" name="Slide Number Placeholder 2"/>
          <p:cNvSpPr>
            <a:spLocks noGrp="1"/>
          </p:cNvSpPr>
          <p:nvPr>
            <p:ph type="sldNum" sz="quarter" idx="4"/>
          </p:nvPr>
        </p:nvSpPr>
        <p:spPr/>
        <p:txBody>
          <a:bodyPr/>
          <a:lstStyle/>
          <a:p>
            <a:pPr algn="r"/>
            <a:fld id="{D4FC203C-87A0-D84D-8738-00E21E579C86}" type="slidenum">
              <a:rPr lang="en-US" smtClean="0"/>
              <a:pPr algn="r"/>
              <a:t>21</a:t>
            </a:fld>
            <a:endParaRPr lang="en-US" dirty="0"/>
          </a:p>
        </p:txBody>
      </p:sp>
    </p:spTree>
    <p:extLst>
      <p:ext uri="{BB962C8B-B14F-4D97-AF65-F5344CB8AC3E}">
        <p14:creationId xmlns:p14="http://schemas.microsoft.com/office/powerpoint/2010/main" val="2602243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551313"/>
            <a:ext cx="9144000" cy="179220"/>
          </a:xfrm>
          <a:prstGeom prst="rect">
            <a:avLst/>
          </a:prstGeom>
          <a:solidFill>
            <a:srgbClr val="EEA4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UMB_logo_with_131_tag.jpg"/>
          <p:cNvPicPr>
            <a:picLocks noChangeAspect="1"/>
          </p:cNvPicPr>
          <p:nvPr/>
        </p:nvPicPr>
        <p:blipFill>
          <a:blip r:embed="rId3"/>
          <a:srcRect l="-4533" t="-13670" r="-4533" b="-11124"/>
          <a:stretch>
            <a:fillRect/>
          </a:stretch>
        </p:blipFill>
        <p:spPr>
          <a:xfrm>
            <a:off x="372974" y="6126163"/>
            <a:ext cx="1979986" cy="677067"/>
          </a:xfrm>
          <a:prstGeom prst="rect">
            <a:avLst/>
          </a:prstGeom>
          <a:solidFill>
            <a:schemeClr val="bg1"/>
          </a:solidFill>
        </p:spPr>
      </p:pic>
      <p:sp>
        <p:nvSpPr>
          <p:cNvPr id="11" name="Rectangle 10"/>
          <p:cNvSpPr/>
          <p:nvPr/>
        </p:nvSpPr>
        <p:spPr>
          <a:xfrm>
            <a:off x="3272804" y="6525476"/>
            <a:ext cx="5450149" cy="230832"/>
          </a:xfrm>
          <a:prstGeom prst="rect">
            <a:avLst/>
          </a:prstGeom>
        </p:spPr>
        <p:txBody>
          <a:bodyPr wrap="square">
            <a:spAutoFit/>
          </a:bodyPr>
          <a:lstStyle/>
          <a:p>
            <a:pPr algn="r"/>
            <a:r>
              <a:rPr lang="en-US" sz="900" dirty="0" smtClean="0">
                <a:solidFill>
                  <a:schemeClr val="bg1"/>
                </a:solidFill>
                <a:latin typeface="Georgia"/>
                <a:cs typeface="Georgia"/>
              </a:rPr>
              <a:t>© 2015 H. J. Umbaugh and Associates, Certified Public Accountants, LLP. All rights reserved.</a:t>
            </a:r>
            <a:endParaRPr lang="en-US" sz="900" dirty="0">
              <a:solidFill>
                <a:schemeClr val="bg1"/>
              </a:solidFill>
              <a:latin typeface="Georgia"/>
              <a:cs typeface="Georgia"/>
            </a:endParaRPr>
          </a:p>
        </p:txBody>
      </p:sp>
      <p:sp>
        <p:nvSpPr>
          <p:cNvPr id="3" name="Title 2"/>
          <p:cNvSpPr>
            <a:spLocks noGrp="1"/>
          </p:cNvSpPr>
          <p:nvPr>
            <p:ph type="title"/>
          </p:nvPr>
        </p:nvSpPr>
        <p:spPr>
          <a:xfrm>
            <a:off x="372973" y="1711553"/>
            <a:ext cx="8349979" cy="1143000"/>
          </a:xfrm>
        </p:spPr>
        <p:txBody>
          <a:bodyPr/>
          <a:lstStyle/>
          <a:p>
            <a:pPr algn="ctr"/>
            <a:r>
              <a:rPr lang="en-US" dirty="0" smtClean="0"/>
              <a:t>QUESTIONS</a:t>
            </a:r>
            <a:endParaRPr lang="en-US" dirty="0"/>
          </a:p>
        </p:txBody>
      </p:sp>
      <p:pic>
        <p:nvPicPr>
          <p:cNvPr id="15362" name="Picture 2" descr="C:\Users\psansone\AppData\Local\Microsoft\Windows\Temporary Internet Files\Content.IE5\HXU1IP7X\question mark[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966" y="2746075"/>
            <a:ext cx="2540497" cy="270986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4"/>
          </p:nvPr>
        </p:nvSpPr>
        <p:spPr/>
        <p:txBody>
          <a:bodyPr/>
          <a:lstStyle/>
          <a:p>
            <a:pPr algn="r"/>
            <a:fld id="{D4FC203C-87A0-D84D-8738-00E21E579C86}" type="slidenum">
              <a:rPr lang="en-US" smtClean="0"/>
              <a:pPr algn="r"/>
              <a:t>22</a:t>
            </a:fld>
            <a:endParaRPr lang="en-US" dirty="0"/>
          </a:p>
        </p:txBody>
      </p:sp>
    </p:spTree>
    <p:extLst>
      <p:ext uri="{BB962C8B-B14F-4D97-AF65-F5344CB8AC3E}">
        <p14:creationId xmlns:p14="http://schemas.microsoft.com/office/powerpoint/2010/main" val="16163146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normAutofit/>
          </a:bodyPr>
          <a:lstStyle/>
          <a:p>
            <a:pPr eaLnBrk="1" hangingPunct="1">
              <a:defRPr/>
            </a:pPr>
            <a:r>
              <a:rPr lang="en-US" sz="4400" b="1" dirty="0" smtClean="0">
                <a:latin typeface="+mn-lt"/>
              </a:rPr>
              <a:t>Contact Information</a:t>
            </a:r>
          </a:p>
        </p:txBody>
      </p:sp>
      <p:sp>
        <p:nvSpPr>
          <p:cNvPr id="77827" name="Rectangle 3"/>
          <p:cNvSpPr>
            <a:spLocks noGrp="1" noChangeArrowheads="1"/>
          </p:cNvSpPr>
          <p:nvPr>
            <p:ph type="body" idx="1"/>
          </p:nvPr>
        </p:nvSpPr>
        <p:spPr>
          <a:xfrm>
            <a:off x="326571" y="1071154"/>
            <a:ext cx="7949821" cy="5540661"/>
          </a:xfrm>
        </p:spPr>
        <p:txBody>
          <a:bodyPr>
            <a:noAutofit/>
          </a:bodyPr>
          <a:lstStyle/>
          <a:p>
            <a:pPr eaLnBrk="1" hangingPunct="1">
              <a:lnSpc>
                <a:spcPct val="90000"/>
              </a:lnSpc>
              <a:buFont typeface="Wingdings" pitchFamily="2" charset="2"/>
              <a:buNone/>
            </a:pPr>
            <a:r>
              <a:rPr lang="en-US" sz="2000" dirty="0" smtClean="0"/>
              <a:t>UMBAUGH</a:t>
            </a:r>
          </a:p>
          <a:p>
            <a:pPr eaLnBrk="1" hangingPunct="1">
              <a:lnSpc>
                <a:spcPct val="90000"/>
              </a:lnSpc>
              <a:buFont typeface="Wingdings" pitchFamily="2" charset="2"/>
              <a:buNone/>
            </a:pPr>
            <a:endParaRPr lang="en-US" sz="2000" dirty="0" smtClean="0"/>
          </a:p>
          <a:p>
            <a:pPr>
              <a:lnSpc>
                <a:spcPct val="90000"/>
              </a:lnSpc>
              <a:buNone/>
            </a:pPr>
            <a:r>
              <a:rPr lang="en-US" sz="2000" dirty="0"/>
              <a:t>Paige E. Sansone</a:t>
            </a:r>
          </a:p>
          <a:p>
            <a:pPr>
              <a:lnSpc>
                <a:spcPct val="90000"/>
              </a:lnSpc>
              <a:buNone/>
            </a:pPr>
            <a:r>
              <a:rPr lang="en-US" sz="2000" dirty="0">
                <a:hlinkClick r:id="rId3"/>
              </a:rPr>
              <a:t>sansone@umbaugh.com</a:t>
            </a:r>
            <a:endParaRPr lang="en-US" sz="2000" dirty="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endParaRPr lang="en-US" sz="2000" dirty="0" smtClean="0"/>
          </a:p>
          <a:p>
            <a:pPr eaLnBrk="1" hangingPunct="1">
              <a:lnSpc>
                <a:spcPct val="90000"/>
              </a:lnSpc>
              <a:buFont typeface="Wingdings" pitchFamily="2" charset="2"/>
              <a:buNone/>
            </a:pPr>
            <a:r>
              <a:rPr lang="en-US" sz="2000" dirty="0" smtClean="0">
                <a:hlinkClick r:id="rId4"/>
              </a:rPr>
              <a:t>www.umbaugh.com</a:t>
            </a:r>
            <a:endParaRPr lang="en-US" sz="2000" dirty="0" smtClean="0"/>
          </a:p>
          <a:p>
            <a:pPr eaLnBrk="1" hangingPunct="1">
              <a:lnSpc>
                <a:spcPct val="90000"/>
              </a:lnSpc>
              <a:buFont typeface="Wingdings" pitchFamily="2" charset="2"/>
              <a:buNone/>
            </a:pPr>
            <a:r>
              <a:rPr lang="en-US" sz="2000" dirty="0" smtClean="0"/>
              <a:t>Follow us on Twitter        @Umbaugh_FA</a:t>
            </a:r>
          </a:p>
          <a:p>
            <a:pPr eaLnBrk="1" hangingPunct="1">
              <a:lnSpc>
                <a:spcPct val="90000"/>
              </a:lnSpc>
              <a:buFont typeface="Wingdings" pitchFamily="2" charset="2"/>
              <a:buNone/>
            </a:pPr>
            <a:r>
              <a:rPr lang="en-US" sz="2000" dirty="0" smtClean="0"/>
              <a:t>Like us on Facebook        </a:t>
            </a:r>
          </a:p>
          <a:p>
            <a:pPr eaLnBrk="1" hangingPunct="1">
              <a:lnSpc>
                <a:spcPct val="90000"/>
              </a:lnSpc>
              <a:buFont typeface="Wingdings" pitchFamily="2" charset="2"/>
              <a:buNone/>
            </a:pPr>
            <a:endParaRPr lang="en-US" sz="2000" dirty="0" smtClean="0"/>
          </a:p>
        </p:txBody>
      </p:sp>
      <p:sp>
        <p:nvSpPr>
          <p:cNvPr id="2" name="Slide Number Placeholder 1"/>
          <p:cNvSpPr>
            <a:spLocks noGrp="1"/>
          </p:cNvSpPr>
          <p:nvPr>
            <p:ph type="sldNum" sz="quarter" idx="4"/>
          </p:nvPr>
        </p:nvSpPr>
        <p:spPr/>
        <p:txBody>
          <a:bodyPr/>
          <a:lstStyle/>
          <a:p>
            <a:pPr algn="r"/>
            <a:fld id="{D4FC203C-87A0-D84D-8738-00E21E579C86}" type="slidenum">
              <a:rPr lang="en-US" smtClean="0"/>
              <a:pPr algn="r"/>
              <a:t>23</a:t>
            </a:fld>
            <a:endParaRPr lang="en-US" dirty="0"/>
          </a:p>
        </p:txBody>
      </p:sp>
      <p:pic>
        <p:nvPicPr>
          <p:cNvPr id="4" name="Picture 3" descr="¿&lt;strong&gt;Twitter&lt;/strong&gt; tiene más poder en las decisiones de compra de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930" y="3381176"/>
            <a:ext cx="367602" cy="367602"/>
          </a:xfrm>
          <a:prstGeom prst="rect">
            <a:avLst/>
          </a:prstGeom>
        </p:spPr>
      </p:pic>
      <p:pic>
        <p:nvPicPr>
          <p:cNvPr id="5" name="Picture 4" descr="File:&lt;strong&gt;Facebook&lt;/strong&gt; Shiny Icon.svg - Wikimedia Commons"/>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80882" y="3743754"/>
            <a:ext cx="377650" cy="377650"/>
          </a:xfrm>
          <a:prstGeom prst="rect">
            <a:avLst/>
          </a:prstGeom>
        </p:spPr>
      </p:pic>
    </p:spTree>
    <p:extLst>
      <p:ext uri="{BB962C8B-B14F-4D97-AF65-F5344CB8AC3E}">
        <p14:creationId xmlns:p14="http://schemas.microsoft.com/office/powerpoint/2010/main" val="41548229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Components of Capital Planning</a:t>
            </a:r>
            <a:endParaRPr lang="en-US" dirty="0"/>
          </a:p>
        </p:txBody>
      </p:sp>
      <p:sp>
        <p:nvSpPr>
          <p:cNvPr id="3" name="Content Placeholder 2"/>
          <p:cNvSpPr>
            <a:spLocks noGrp="1"/>
          </p:cNvSpPr>
          <p:nvPr>
            <p:ph idx="1"/>
          </p:nvPr>
        </p:nvSpPr>
        <p:spPr>
          <a:xfrm>
            <a:off x="457199" y="1632155"/>
            <a:ext cx="8352503" cy="4464511"/>
          </a:xfrm>
        </p:spPr>
        <p:txBody>
          <a:bodyPr/>
          <a:lstStyle/>
          <a:p>
            <a:r>
              <a:rPr lang="en-US" sz="2800" dirty="0" smtClean="0"/>
              <a:t>Comprehensive inventory of capital assets (know what you own)</a:t>
            </a:r>
          </a:p>
          <a:p>
            <a:r>
              <a:rPr lang="en-US" sz="2800" dirty="0" smtClean="0"/>
              <a:t>Prioritization of capital investments to make sure key assets are repaired or replaced as necessary (before an emergency)</a:t>
            </a:r>
          </a:p>
          <a:p>
            <a:r>
              <a:rPr lang="en-US" sz="2800" dirty="0" smtClean="0"/>
              <a:t>Financial plan (how will the investments be funded)</a:t>
            </a:r>
          </a:p>
          <a:p>
            <a:r>
              <a:rPr lang="en-US" sz="2800" dirty="0" smtClean="0"/>
              <a:t>Community education (present the costs and benefits of maintaining capital infrastructure)</a:t>
            </a:r>
            <a:endParaRPr lang="en-US" sz="28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3</a:t>
            </a:fld>
            <a:endParaRPr lang="en-US" dirty="0"/>
          </a:p>
        </p:txBody>
      </p:sp>
    </p:spTree>
    <p:extLst>
      <p:ext uri="{BB962C8B-B14F-4D97-AF65-F5344CB8AC3E}">
        <p14:creationId xmlns:p14="http://schemas.microsoft.com/office/powerpoint/2010/main" val="208233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Capital Planning</a:t>
            </a:r>
            <a:endParaRPr lang="en-US" dirty="0"/>
          </a:p>
        </p:txBody>
      </p:sp>
      <p:sp>
        <p:nvSpPr>
          <p:cNvPr id="3" name="Content Placeholder 2"/>
          <p:cNvSpPr>
            <a:spLocks noGrp="1"/>
          </p:cNvSpPr>
          <p:nvPr>
            <p:ph idx="1"/>
          </p:nvPr>
        </p:nvSpPr>
        <p:spPr>
          <a:xfrm>
            <a:off x="366765" y="1097782"/>
            <a:ext cx="8229600" cy="4961374"/>
          </a:xfrm>
        </p:spPr>
        <p:txBody>
          <a:bodyPr/>
          <a:lstStyle/>
          <a:p>
            <a:r>
              <a:rPr lang="en-US" sz="2800" dirty="0" smtClean="0"/>
              <a:t>Should answer the following questions:</a:t>
            </a:r>
          </a:p>
          <a:p>
            <a:pPr lvl="1"/>
            <a:r>
              <a:rPr lang="en-US" sz="2400" dirty="0" smtClean="0"/>
              <a:t>What are the county’s capital investment priorities?</a:t>
            </a:r>
          </a:p>
          <a:p>
            <a:pPr lvl="1"/>
            <a:r>
              <a:rPr lang="en-US" sz="2400" dirty="0" smtClean="0"/>
              <a:t>How much will it cost to construct, operate, and maintain?</a:t>
            </a:r>
          </a:p>
          <a:p>
            <a:pPr lvl="1"/>
            <a:r>
              <a:rPr lang="en-US" sz="2400" dirty="0" smtClean="0"/>
              <a:t>What is the fiscal capacity of </a:t>
            </a:r>
            <a:r>
              <a:rPr lang="en-US" sz="2400" dirty="0" smtClean="0"/>
              <a:t>the </a:t>
            </a:r>
            <a:r>
              <a:rPr lang="en-US" sz="2400" dirty="0" smtClean="0"/>
              <a:t>county to support capital spending over time?</a:t>
            </a:r>
          </a:p>
          <a:p>
            <a:r>
              <a:rPr lang="en-US" sz="2800" dirty="0" smtClean="0"/>
              <a:t>Should have a clear mission:</a:t>
            </a:r>
          </a:p>
          <a:p>
            <a:pPr lvl="1"/>
            <a:r>
              <a:rPr lang="en-US" sz="2400" dirty="0" smtClean="0"/>
              <a:t>To maintain and improve </a:t>
            </a:r>
            <a:r>
              <a:rPr lang="en-US" sz="2400" dirty="0" smtClean="0"/>
              <a:t>the </a:t>
            </a:r>
            <a:r>
              <a:rPr lang="en-US" sz="2400" dirty="0" smtClean="0"/>
              <a:t>county’s capital assets over time</a:t>
            </a:r>
          </a:p>
          <a:p>
            <a:r>
              <a:rPr lang="en-US" sz="2800" dirty="0" smtClean="0"/>
              <a:t>Should be flexible:</a:t>
            </a:r>
          </a:p>
          <a:p>
            <a:pPr lvl="1"/>
            <a:r>
              <a:rPr lang="en-US" sz="2400" dirty="0" smtClean="0"/>
              <a:t>Respond to new needs and address emergencies</a:t>
            </a:r>
          </a:p>
          <a:p>
            <a:endParaRPr lang="en-US" sz="2800" dirty="0" smtClean="0"/>
          </a:p>
          <a:p>
            <a:endParaRPr lang="en-US" sz="28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4</a:t>
            </a:fld>
            <a:endParaRPr lang="en-US" dirty="0"/>
          </a:p>
        </p:txBody>
      </p:sp>
    </p:spTree>
    <p:extLst>
      <p:ext uri="{BB962C8B-B14F-4D97-AF65-F5344CB8AC3E}">
        <p14:creationId xmlns:p14="http://schemas.microsoft.com/office/powerpoint/2010/main" val="3488012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Multi-Year Capital Planning Process</a:t>
            </a:r>
            <a:endParaRPr lang="en-US" dirty="0"/>
          </a:p>
        </p:txBody>
      </p:sp>
      <p:sp>
        <p:nvSpPr>
          <p:cNvPr id="3" name="Content Placeholder 2"/>
          <p:cNvSpPr>
            <a:spLocks noGrp="1"/>
          </p:cNvSpPr>
          <p:nvPr>
            <p:ph idx="1"/>
          </p:nvPr>
        </p:nvSpPr>
        <p:spPr/>
        <p:txBody>
          <a:bodyPr/>
          <a:lstStyle/>
          <a:p>
            <a:r>
              <a:rPr lang="en-US" sz="2800" dirty="0" smtClean="0"/>
              <a:t>Develop policies</a:t>
            </a:r>
          </a:p>
          <a:p>
            <a:pPr lvl="1"/>
            <a:r>
              <a:rPr lang="en-US" sz="2400" dirty="0" smtClean="0"/>
              <a:t>Establish process for addressing maintenance, replacement, and proper fixed asset accounting over the full life of the asset</a:t>
            </a:r>
          </a:p>
          <a:p>
            <a:r>
              <a:rPr lang="en-US" sz="2800" dirty="0" smtClean="0"/>
              <a:t>Needs assessment</a:t>
            </a:r>
          </a:p>
          <a:p>
            <a:pPr lvl="1"/>
            <a:r>
              <a:rPr lang="en-US" sz="2400" dirty="0" smtClean="0"/>
              <a:t>Identify all capital and major equipment needs</a:t>
            </a:r>
          </a:p>
          <a:p>
            <a:pPr lvl="1"/>
            <a:r>
              <a:rPr lang="en-US" sz="2400" dirty="0" smtClean="0"/>
              <a:t>Prioritize</a:t>
            </a:r>
          </a:p>
          <a:p>
            <a:r>
              <a:rPr lang="en-US" sz="2800" dirty="0" smtClean="0"/>
              <a:t>Affordability analysis</a:t>
            </a:r>
          </a:p>
          <a:p>
            <a:pPr lvl="1"/>
            <a:r>
              <a:rPr lang="en-US" sz="2400" dirty="0" smtClean="0"/>
              <a:t>Balance capital priorities with fiscal constraints</a:t>
            </a:r>
          </a:p>
          <a:p>
            <a:r>
              <a:rPr lang="en-US" sz="2800" dirty="0" smtClean="0"/>
              <a:t>Develop a comprehensive financial plan</a:t>
            </a:r>
          </a:p>
          <a:p>
            <a:endParaRPr lang="en-US" sz="2800" dirty="0" smtClean="0"/>
          </a:p>
          <a:p>
            <a:endParaRPr lang="en-US" sz="28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5</a:t>
            </a:fld>
            <a:endParaRPr lang="en-US" dirty="0"/>
          </a:p>
        </p:txBody>
      </p:sp>
    </p:spTree>
    <p:extLst>
      <p:ext uri="{BB962C8B-B14F-4D97-AF65-F5344CB8AC3E}">
        <p14:creationId xmlns:p14="http://schemas.microsoft.com/office/powerpoint/2010/main" val="3696849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an Asset Inventory</a:t>
            </a:r>
            <a:endParaRPr lang="en-US" dirty="0"/>
          </a:p>
        </p:txBody>
      </p:sp>
      <p:sp>
        <p:nvSpPr>
          <p:cNvPr id="3" name="Content Placeholder 2"/>
          <p:cNvSpPr>
            <a:spLocks noGrp="1"/>
          </p:cNvSpPr>
          <p:nvPr>
            <p:ph idx="1"/>
          </p:nvPr>
        </p:nvSpPr>
        <p:spPr>
          <a:xfrm>
            <a:off x="457200" y="1158072"/>
            <a:ext cx="8229600" cy="4941277"/>
          </a:xfrm>
        </p:spPr>
        <p:txBody>
          <a:bodyPr/>
          <a:lstStyle/>
          <a:p>
            <a:r>
              <a:rPr lang="en-US" dirty="0" smtClean="0"/>
              <a:t>Goal is to identify all capital assets that may need repair or replacement at some point in time</a:t>
            </a:r>
          </a:p>
          <a:p>
            <a:r>
              <a:rPr lang="en-US" dirty="0" smtClean="0"/>
              <a:t>Utilize existing capital asset records</a:t>
            </a:r>
          </a:p>
          <a:p>
            <a:r>
              <a:rPr lang="en-US" dirty="0" smtClean="0"/>
              <a:t>Department managers can provide information on the current condition of existing assets</a:t>
            </a:r>
          </a:p>
          <a:p>
            <a:r>
              <a:rPr lang="en-US" dirty="0" smtClean="0"/>
              <a:t>Insurance carriers may have basic information on equipment and buildings</a:t>
            </a:r>
          </a:p>
          <a:p>
            <a:endParaRPr lang="en-US"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6</a:t>
            </a:fld>
            <a:endParaRPr lang="en-US" dirty="0"/>
          </a:p>
        </p:txBody>
      </p:sp>
    </p:spTree>
    <p:extLst>
      <p:ext uri="{BB962C8B-B14F-4D97-AF65-F5344CB8AC3E}">
        <p14:creationId xmlns:p14="http://schemas.microsoft.com/office/powerpoint/2010/main" val="400141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316"/>
            <a:ext cx="8229600" cy="1143000"/>
          </a:xfrm>
        </p:spPr>
        <p:txBody>
          <a:bodyPr/>
          <a:lstStyle/>
          <a:p>
            <a:r>
              <a:rPr lang="en-US" sz="3600" dirty="0" smtClean="0"/>
              <a:t>Creating an Asset Inventory (Cont’d)</a:t>
            </a:r>
            <a:endParaRPr lang="en-US" sz="3600" dirty="0"/>
          </a:p>
        </p:txBody>
      </p:sp>
      <p:sp>
        <p:nvSpPr>
          <p:cNvPr id="3" name="Content Placeholder 2"/>
          <p:cNvSpPr>
            <a:spLocks noGrp="1"/>
          </p:cNvSpPr>
          <p:nvPr>
            <p:ph idx="1"/>
          </p:nvPr>
        </p:nvSpPr>
        <p:spPr>
          <a:xfrm>
            <a:off x="457200" y="900245"/>
            <a:ext cx="8229600" cy="5294078"/>
          </a:xfrm>
        </p:spPr>
        <p:txBody>
          <a:bodyPr/>
          <a:lstStyle/>
          <a:p>
            <a:r>
              <a:rPr lang="en-US" sz="2800" dirty="0" smtClean="0"/>
              <a:t>An asset inventory includes (but is not limited to):</a:t>
            </a:r>
          </a:p>
          <a:p>
            <a:pPr lvl="1"/>
            <a:r>
              <a:rPr lang="en-US" sz="2400" dirty="0" smtClean="0"/>
              <a:t>highways, roads and bridges; public buildings; equipment and vehicles; land; and improvements to land other than buildings</a:t>
            </a:r>
          </a:p>
          <a:p>
            <a:r>
              <a:rPr lang="en-US" sz="2800" dirty="0" smtClean="0"/>
              <a:t>The asset inventory should include:</a:t>
            </a:r>
          </a:p>
          <a:p>
            <a:pPr lvl="1"/>
            <a:r>
              <a:rPr lang="en-US" sz="2400" dirty="0" smtClean="0"/>
              <a:t>A brief description of the asset </a:t>
            </a:r>
          </a:p>
          <a:p>
            <a:pPr lvl="1"/>
            <a:r>
              <a:rPr lang="en-US" sz="2400" dirty="0" smtClean="0"/>
              <a:t>Location</a:t>
            </a:r>
          </a:p>
          <a:p>
            <a:pPr lvl="1"/>
            <a:r>
              <a:rPr lang="en-US" sz="2400" dirty="0" smtClean="0"/>
              <a:t>Estimated useful life</a:t>
            </a:r>
          </a:p>
          <a:p>
            <a:pPr lvl="1"/>
            <a:r>
              <a:rPr lang="en-US" sz="2400" dirty="0" smtClean="0"/>
              <a:t>Remaining useful life</a:t>
            </a:r>
          </a:p>
          <a:p>
            <a:pPr lvl="1"/>
            <a:r>
              <a:rPr lang="en-US" sz="2400" dirty="0" smtClean="0"/>
              <a:t>Current condition</a:t>
            </a:r>
          </a:p>
          <a:p>
            <a:pPr lvl="1"/>
            <a:r>
              <a:rPr lang="en-US" sz="2400" dirty="0" smtClean="0"/>
              <a:t>Estimated replacement value</a:t>
            </a:r>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7</a:t>
            </a:fld>
            <a:endParaRPr lang="en-US" dirty="0"/>
          </a:p>
        </p:txBody>
      </p:sp>
    </p:spTree>
    <p:extLst>
      <p:ext uri="{BB962C8B-B14F-4D97-AF65-F5344CB8AC3E}">
        <p14:creationId xmlns:p14="http://schemas.microsoft.com/office/powerpoint/2010/main" val="262845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600"/>
            <a:ext cx="8229600" cy="1143000"/>
          </a:xfrm>
        </p:spPr>
        <p:txBody>
          <a:bodyPr/>
          <a:lstStyle/>
          <a:p>
            <a:r>
              <a:rPr lang="en-US" sz="3600" dirty="0" smtClean="0"/>
              <a:t>Prioritizing</a:t>
            </a:r>
            <a:r>
              <a:rPr lang="en-US" dirty="0" smtClean="0"/>
              <a:t> Capital Projects</a:t>
            </a:r>
            <a:endParaRPr lang="en-US" dirty="0"/>
          </a:p>
        </p:txBody>
      </p:sp>
      <p:sp>
        <p:nvSpPr>
          <p:cNvPr id="3" name="Content Placeholder 2"/>
          <p:cNvSpPr>
            <a:spLocks noGrp="1"/>
          </p:cNvSpPr>
          <p:nvPr>
            <p:ph idx="1"/>
          </p:nvPr>
        </p:nvSpPr>
        <p:spPr>
          <a:xfrm>
            <a:off x="374301" y="944545"/>
            <a:ext cx="8312499" cy="5205046"/>
          </a:xfrm>
        </p:spPr>
        <p:txBody>
          <a:bodyPr/>
          <a:lstStyle/>
          <a:p>
            <a:r>
              <a:rPr lang="en-US" sz="2400" dirty="0" smtClean="0"/>
              <a:t>Factors to consider when evaluating projects:</a:t>
            </a:r>
          </a:p>
          <a:p>
            <a:pPr lvl="1"/>
            <a:r>
              <a:rPr lang="en-US" sz="2200" dirty="0" smtClean="0"/>
              <a:t>Health and safety concerns</a:t>
            </a:r>
          </a:p>
          <a:p>
            <a:pPr lvl="1"/>
            <a:r>
              <a:rPr lang="en-US" sz="2200" dirty="0" smtClean="0"/>
              <a:t>Legal mandates</a:t>
            </a:r>
          </a:p>
          <a:p>
            <a:pPr lvl="1"/>
            <a:r>
              <a:rPr lang="en-US" sz="2200" dirty="0" smtClean="0"/>
              <a:t>Economic, environmental, or social value</a:t>
            </a:r>
          </a:p>
          <a:p>
            <a:pPr lvl="1"/>
            <a:r>
              <a:rPr lang="en-US" sz="2200" dirty="0" smtClean="0"/>
              <a:t>Operational benefits</a:t>
            </a:r>
          </a:p>
          <a:p>
            <a:pPr lvl="1"/>
            <a:r>
              <a:rPr lang="en-US" sz="2200" dirty="0" smtClean="0"/>
              <a:t>Specific needs or demands for improved service (community input)</a:t>
            </a:r>
          </a:p>
          <a:p>
            <a:pPr lvl="1"/>
            <a:r>
              <a:rPr lang="en-US" sz="2200" dirty="0" smtClean="0"/>
              <a:t>Return on investment (saving on maintenance costs)</a:t>
            </a:r>
          </a:p>
          <a:p>
            <a:pPr lvl="1"/>
            <a:r>
              <a:rPr lang="en-US" sz="2200" dirty="0" smtClean="0"/>
              <a:t>Capacity to leverage other resources (matching funds for grants)</a:t>
            </a:r>
          </a:p>
          <a:p>
            <a:pPr lvl="1"/>
            <a:r>
              <a:rPr lang="en-US" sz="2200" dirty="0" smtClean="0"/>
              <a:t>Project feasibility (cost, timetables, management capacity)</a:t>
            </a:r>
            <a:endParaRPr lang="en-US" sz="2200" dirty="0"/>
          </a:p>
          <a:p>
            <a:pPr lvl="1"/>
            <a:r>
              <a:rPr lang="en-US" sz="2200" dirty="0" smtClean="0"/>
              <a:t>Project risks</a:t>
            </a:r>
            <a:endParaRPr lang="en-US" sz="22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8</a:t>
            </a:fld>
            <a:endParaRPr lang="en-US" dirty="0"/>
          </a:p>
        </p:txBody>
      </p:sp>
    </p:spTree>
    <p:extLst>
      <p:ext uri="{BB962C8B-B14F-4D97-AF65-F5344CB8AC3E}">
        <p14:creationId xmlns:p14="http://schemas.microsoft.com/office/powerpoint/2010/main" val="6389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600"/>
            <a:ext cx="8229600" cy="1143000"/>
          </a:xfrm>
        </p:spPr>
        <p:txBody>
          <a:bodyPr/>
          <a:lstStyle/>
          <a:p>
            <a:r>
              <a:rPr lang="en-US" sz="3600" dirty="0" smtClean="0"/>
              <a:t>Prioritizing Capital Projects (Cont’d)</a:t>
            </a:r>
            <a:endParaRPr lang="en-US" sz="3600" dirty="0"/>
          </a:p>
        </p:txBody>
      </p:sp>
      <p:sp>
        <p:nvSpPr>
          <p:cNvPr id="3" name="Content Placeholder 2"/>
          <p:cNvSpPr>
            <a:spLocks noGrp="1"/>
          </p:cNvSpPr>
          <p:nvPr>
            <p:ph idx="1"/>
          </p:nvPr>
        </p:nvSpPr>
        <p:spPr>
          <a:xfrm>
            <a:off x="291402" y="1008075"/>
            <a:ext cx="8395398" cy="4994031"/>
          </a:xfrm>
        </p:spPr>
        <p:txBody>
          <a:bodyPr/>
          <a:lstStyle/>
          <a:p>
            <a:r>
              <a:rPr lang="en-US" sz="2800" dirty="0" smtClean="0"/>
              <a:t>Assess needs over a certain time period (usually 5 years)</a:t>
            </a:r>
          </a:p>
          <a:p>
            <a:pPr lvl="1"/>
            <a:r>
              <a:rPr lang="en-US" sz="2400" dirty="0" smtClean="0"/>
              <a:t>Gather information from department heads</a:t>
            </a:r>
          </a:p>
          <a:p>
            <a:pPr lvl="1"/>
            <a:r>
              <a:rPr lang="en-US" sz="2400" dirty="0" smtClean="0"/>
              <a:t>Use asset inventory to identify projects necessary in future years</a:t>
            </a:r>
          </a:p>
          <a:p>
            <a:pPr lvl="1"/>
            <a:r>
              <a:rPr lang="en-US" sz="2400" dirty="0" smtClean="0"/>
              <a:t>Add “new” priorities</a:t>
            </a:r>
          </a:p>
          <a:p>
            <a:r>
              <a:rPr lang="en-US" sz="2800" dirty="0" smtClean="0"/>
              <a:t>Determine which factors to use (on previous slide) and how they should be weighted</a:t>
            </a:r>
          </a:p>
          <a:p>
            <a:r>
              <a:rPr lang="en-US" sz="2800" dirty="0" smtClean="0"/>
              <a:t>Compare benefits of a particular project to its total cost both for initial construction and ongoing operating expense</a:t>
            </a:r>
          </a:p>
          <a:p>
            <a:endParaRPr lang="en-US" sz="2800" dirty="0" smtClean="0"/>
          </a:p>
          <a:p>
            <a:endParaRPr lang="en-US" sz="2400" dirty="0"/>
          </a:p>
        </p:txBody>
      </p:sp>
      <p:sp>
        <p:nvSpPr>
          <p:cNvPr id="4" name="Slide Number Placeholder 3"/>
          <p:cNvSpPr>
            <a:spLocks noGrp="1"/>
          </p:cNvSpPr>
          <p:nvPr>
            <p:ph type="sldNum" sz="quarter" idx="4"/>
          </p:nvPr>
        </p:nvSpPr>
        <p:spPr/>
        <p:txBody>
          <a:bodyPr/>
          <a:lstStyle/>
          <a:p>
            <a:pPr algn="r"/>
            <a:fld id="{D4FC203C-87A0-D84D-8738-00E21E579C86}" type="slidenum">
              <a:rPr lang="en-US" smtClean="0"/>
              <a:pPr algn="r"/>
              <a:t>9</a:t>
            </a:fld>
            <a:endParaRPr lang="en-US" dirty="0"/>
          </a:p>
        </p:txBody>
      </p:sp>
    </p:spTree>
    <p:extLst>
      <p:ext uri="{BB962C8B-B14F-4D97-AF65-F5344CB8AC3E}">
        <p14:creationId xmlns:p14="http://schemas.microsoft.com/office/powerpoint/2010/main" val="82872214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532FF849DFCA749BA38B1117E18E927" ma:contentTypeVersion="0" ma:contentTypeDescription="Create a new document." ma:contentTypeScope="" ma:versionID="4ad79c40f449d91d0ae5059719097bac">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CD0325C-9637-4282-907D-18F637726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CBC6290-0DCD-410F-9AE8-B977B6F7DEA2}">
  <ds:schemaRefs>
    <ds:schemaRef ds:uri="http://schemas.microsoft.com/office/2006/metadata/properties"/>
    <ds:schemaRef ds:uri="http://purl.org/dc/elements/1.1/"/>
    <ds:schemaRef ds:uri="http://schemas.microsoft.com/office/2006/documentManagement/types"/>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067D6301-4B56-4138-8D99-99854B901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7339</TotalTime>
  <Words>1017</Words>
  <Application>Microsoft Office PowerPoint</Application>
  <PresentationFormat>On-screen Show (4:3)</PresentationFormat>
  <Paragraphs>165</Paragraphs>
  <Slides>23</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Georgia</vt:lpstr>
      <vt:lpstr>Wingdings</vt:lpstr>
      <vt:lpstr>Custom Design</vt:lpstr>
      <vt:lpstr>Office Theme</vt:lpstr>
      <vt:lpstr>Capital Improvement Plans</vt:lpstr>
      <vt:lpstr>County Commissioners –  Roles in Connection with Capital Planning</vt:lpstr>
      <vt:lpstr>Key Components of Capital Planning</vt:lpstr>
      <vt:lpstr>Multi-Year Capital Planning</vt:lpstr>
      <vt:lpstr>Multi-Year Capital Planning Process</vt:lpstr>
      <vt:lpstr>Creating an Asset Inventory</vt:lpstr>
      <vt:lpstr>Creating an Asset Inventory (Cont’d)</vt:lpstr>
      <vt:lpstr>Prioritizing Capital Projects</vt:lpstr>
      <vt:lpstr>Prioritizing Capital Projects (Cont’d)</vt:lpstr>
      <vt:lpstr>Assess Budgetary Impact</vt:lpstr>
      <vt:lpstr>Assess Budgetary Impact (Cont’d)</vt:lpstr>
      <vt:lpstr>Capital Financing</vt:lpstr>
      <vt:lpstr>Adopting the Capital Plan</vt:lpstr>
      <vt:lpstr>Monitor Plan Results</vt:lpstr>
      <vt:lpstr>Benefits of Multi-Year Capital Planning</vt:lpstr>
      <vt:lpstr>Sample Forms</vt:lpstr>
      <vt:lpstr>Example – Vehicle Asset Inventory</vt:lpstr>
      <vt:lpstr>Example –  Vehicle Repairs/Maintenance Schedule</vt:lpstr>
      <vt:lpstr>Example: Capital Request</vt:lpstr>
      <vt:lpstr>Example – Capital Plan</vt:lpstr>
      <vt:lpstr>References</vt:lpstr>
      <vt:lpstr>QUESTIONS</vt:lpstr>
      <vt:lpstr>Contact Information</vt:lpstr>
    </vt:vector>
  </TitlesOfParts>
  <Company>Quinlan Marketing.com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Paige Sansone</cp:lastModifiedBy>
  <cp:revision>311</cp:revision>
  <cp:lastPrinted>2018-04-19T23:02:55Z</cp:lastPrinted>
  <dcterms:created xsi:type="dcterms:W3CDTF">2014-08-05T19:29:32Z</dcterms:created>
  <dcterms:modified xsi:type="dcterms:W3CDTF">2018-11-06T22:55:43Z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0x010100A532FF849DFCA749BA38B1117E18E927</vt:lpwstr>
  </property>
</Properties>
</file>